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57" r:id="rId4"/>
    <p:sldId id="258" r:id="rId5"/>
    <p:sldId id="272" r:id="rId6"/>
    <p:sldId id="273" r:id="rId7"/>
    <p:sldId id="274" r:id="rId8"/>
    <p:sldId id="275" r:id="rId9"/>
    <p:sldId id="276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pos="7265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RqcaJCMG4jI98N2d2CiZcTYMG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618"/>
        <p:guide pos="72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072f3291b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  <p:sp>
        <p:nvSpPr>
          <p:cNvPr id="116" name="Google Shape;116;g2072f3291b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0e77e09fa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0e77e09fa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Cowpots, Carmarthenshire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Individual toilet facilities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Ice-cream &amp; pizza oven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Started as 1 meadow in 2018, now there are 3.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£55 for a family of 4 in summer.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0e77e09fa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0e77e09fa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Wookey Farm, Somerset. Near Cheddar Gorge.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Working goat farm.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Goats cheese, milk, and ice-cream.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Feed the pigs, collect eggs, watch goat milking time each day.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No showers. But electric.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Pitch and family of 4 = £30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0e77e09fa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0e77e09fa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Mad Hatters, Cambridgeshire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EU Agricultural Fund for Rural Development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LEADER Funding as a “project to develop a family orientated camping facility, including pitches for tents, caravans, and glamping”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Active member of Ely Nature Friendly Farming Zone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Family pitch = £26, Family glamping = £230–£270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0c539b0d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Sounds, smells.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Temperament – if you don’t want to deal with people, then consider how the hands-off experience can work? Automated check-in emails, contactless check-in etc. Keep it small scale.</a:t>
            </a:r>
            <a:endParaRPr/>
          </a:p>
        </p:txBody>
      </p:sp>
      <p:sp>
        <p:nvSpPr>
          <p:cNvPr id="143" name="Google Shape;143;g210c539b0d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72f3291b9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072f3291b9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0e77e09fa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20e77e09fa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072f3291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  <p:sp>
        <p:nvSpPr>
          <p:cNvPr id="80" name="Google Shape;80;g2072f3291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072f3291b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  <p:sp>
        <p:nvSpPr>
          <p:cNvPr id="86" name="Google Shape;86;g2072f3291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072f3291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  <p:sp>
        <p:nvSpPr>
          <p:cNvPr id="92" name="Google Shape;92;g2072f3291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072f3291b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  <p:sp>
        <p:nvSpPr>
          <p:cNvPr id="98" name="Google Shape;98;g2072f3291b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0c539b0d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  <p:sp>
        <p:nvSpPr>
          <p:cNvPr id="104" name="Google Shape;104;g210c539b0d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0c539b0d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/>
          </a:p>
        </p:txBody>
      </p:sp>
      <p:sp>
        <p:nvSpPr>
          <p:cNvPr id="110" name="Google Shape;110;g210c539b0d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2525486" y="1122363"/>
            <a:ext cx="8142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2525486" y="3602038"/>
            <a:ext cx="81426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dt" idx="10"/>
          </p:nvPr>
        </p:nvSpPr>
        <p:spPr>
          <a:xfrm>
            <a:off x="252548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2525486" y="365125"/>
            <a:ext cx="882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2525486" y="1825625"/>
            <a:ext cx="88284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dt" idx="10"/>
          </p:nvPr>
        </p:nvSpPr>
        <p:spPr>
          <a:xfrm>
            <a:off x="252548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2525486" y="1709738"/>
            <a:ext cx="88284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2525486" y="4589463"/>
            <a:ext cx="88221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dt" idx="10"/>
          </p:nvPr>
        </p:nvSpPr>
        <p:spPr>
          <a:xfrm>
            <a:off x="252548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2525486" y="365125"/>
            <a:ext cx="882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2525486" y="1825625"/>
            <a:ext cx="4180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7090611" y="1825625"/>
            <a:ext cx="4263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252548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2525486" y="365125"/>
            <a:ext cx="882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dt" idx="10"/>
          </p:nvPr>
        </p:nvSpPr>
        <p:spPr>
          <a:xfrm>
            <a:off x="252548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dt" idx="10"/>
          </p:nvPr>
        </p:nvSpPr>
        <p:spPr>
          <a:xfrm>
            <a:off x="2525486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45573" y="5848667"/>
            <a:ext cx="2589225" cy="6006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Google Shape;7;p3"/>
          <p:cNvCxnSpPr/>
          <p:nvPr/>
        </p:nvCxnSpPr>
        <p:spPr>
          <a:xfrm>
            <a:off x="2577432" y="5829300"/>
            <a:ext cx="63120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" name="Google Shape;8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76157" y="6111516"/>
            <a:ext cx="411670" cy="33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1884555" cy="688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3" descr="A picture containing drawing, clock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76157" y="6094789"/>
            <a:ext cx="2133600" cy="3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 txBox="1"/>
          <p:nvPr/>
        </p:nvSpPr>
        <p:spPr>
          <a:xfrm>
            <a:off x="4783875" y="6094789"/>
            <a:ext cx="23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#CLAWebinar</a:t>
            </a: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ipca.mp/order-guid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la@hipcamp.co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ctrTitle"/>
          </p:nvPr>
        </p:nvSpPr>
        <p:spPr>
          <a:xfrm>
            <a:off x="2525486" y="1122363"/>
            <a:ext cx="81426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/>
              <a:t> </a:t>
            </a:r>
            <a:endParaRPr/>
          </a:p>
        </p:txBody>
      </p:sp>
      <p:cxnSp>
        <p:nvCxnSpPr>
          <p:cNvPr id="51" name="Google Shape;51;p1"/>
          <p:cNvCxnSpPr/>
          <p:nvPr/>
        </p:nvCxnSpPr>
        <p:spPr>
          <a:xfrm>
            <a:off x="6968968" y="0"/>
            <a:ext cx="0" cy="5424155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2" name="Google Shape;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70" y="6074471"/>
            <a:ext cx="1071805" cy="26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4184" y="-1"/>
            <a:ext cx="2019787" cy="561956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/>
          <p:nvPr/>
        </p:nvSpPr>
        <p:spPr>
          <a:xfrm>
            <a:off x="7483970" y="0"/>
            <a:ext cx="4708029" cy="5624513"/>
          </a:xfrm>
          <a:prstGeom prst="rect">
            <a:avLst/>
          </a:prstGeom>
          <a:solidFill>
            <a:srgbClr val="67B1C2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4335" y="981075"/>
            <a:ext cx="2899421" cy="6726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"/>
          <p:cNvCxnSpPr/>
          <p:nvPr/>
        </p:nvCxnSpPr>
        <p:spPr>
          <a:xfrm>
            <a:off x="766763" y="5619568"/>
            <a:ext cx="5096155" cy="494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7" name="Google Shape;57;p1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42809" y="1924397"/>
            <a:ext cx="2928092" cy="113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"/>
          <p:cNvSpPr txBox="1"/>
          <p:nvPr/>
        </p:nvSpPr>
        <p:spPr>
          <a:xfrm>
            <a:off x="1001487" y="871446"/>
            <a:ext cx="4104000" cy="4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 Webinar: Diversify your Business – Introducing Camping </a:t>
            </a:r>
            <a:r>
              <a:rPr lang="en-US" sz="4000" dirty="0">
                <a:solidFill>
                  <a:schemeClr val="dk1"/>
                </a:solidFill>
              </a:rPr>
              <a:t>and</a:t>
            </a:r>
            <a:r>
              <a:rPr lang="en-US" sz="4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Glamping to your Land</a:t>
            </a:r>
            <a:endParaRPr dirty="0"/>
          </a:p>
        </p:txBody>
      </p:sp>
      <p:cxnSp>
        <p:nvCxnSpPr>
          <p:cNvPr id="59" name="Google Shape;59;p1"/>
          <p:cNvCxnSpPr/>
          <p:nvPr/>
        </p:nvCxnSpPr>
        <p:spPr>
          <a:xfrm>
            <a:off x="7483971" y="-1"/>
            <a:ext cx="0" cy="5619569"/>
          </a:xfrm>
          <a:prstGeom prst="straightConnector1">
            <a:avLst/>
          </a:prstGeom>
          <a:noFill/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0" name="Google Shape;60;p1" descr="A picture containing text, gear, wheel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42809" y="5988131"/>
            <a:ext cx="2827090" cy="471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72f3291b9_0_10"/>
          <p:cNvSpPr txBox="1">
            <a:spLocks noGrp="1"/>
          </p:cNvSpPr>
          <p:nvPr>
            <p:ph type="title"/>
          </p:nvPr>
        </p:nvSpPr>
        <p:spPr>
          <a:xfrm>
            <a:off x="2525486" y="365125"/>
            <a:ext cx="882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TYPICAL BUSINESS MODELS</a:t>
            </a:r>
            <a:endParaRPr/>
          </a:p>
        </p:txBody>
      </p:sp>
      <p:sp>
        <p:nvSpPr>
          <p:cNvPr id="83" name="Google Shape;83;g2072f3291b9_0_10"/>
          <p:cNvSpPr txBox="1">
            <a:spLocks noGrp="1"/>
          </p:cNvSpPr>
          <p:nvPr>
            <p:ph type="body" idx="1"/>
          </p:nvPr>
        </p:nvSpPr>
        <p:spPr>
          <a:xfrm>
            <a:off x="2525486" y="1825625"/>
            <a:ext cx="8828400" cy="3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High end, low volume glamping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Low volume, low maintenance caravan parking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Large-scale event-style temporary campsite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b="1"/>
              <a:t>Long-term family campsite 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072f3291b9_0_15"/>
          <p:cNvSpPr txBox="1">
            <a:spLocks noGrp="1"/>
          </p:cNvSpPr>
          <p:nvPr>
            <p:ph type="title"/>
          </p:nvPr>
        </p:nvSpPr>
        <p:spPr>
          <a:xfrm>
            <a:off x="2525486" y="365125"/>
            <a:ext cx="882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 dirty="0">
                <a:solidFill>
                  <a:schemeClr val="dk2"/>
                </a:solidFill>
              </a:rPr>
              <a:t>STAGE 1: TEMPORARY SITE</a:t>
            </a:r>
            <a:endParaRPr dirty="0"/>
          </a:p>
        </p:txBody>
      </p:sp>
      <p:sp>
        <p:nvSpPr>
          <p:cNvPr id="89" name="Google Shape;89;g2072f3291b9_0_15"/>
          <p:cNvSpPr txBox="1">
            <a:spLocks noGrp="1"/>
          </p:cNvSpPr>
          <p:nvPr>
            <p:ph type="body" idx="1"/>
          </p:nvPr>
        </p:nvSpPr>
        <p:spPr>
          <a:xfrm>
            <a:off x="2525486" y="1825625"/>
            <a:ext cx="8828400" cy="3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Operate under 28-day rule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Minimal impact on main business and land use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Maximum occupancy from peak period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 testing and learning period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72f3291b9_0_110"/>
          <p:cNvSpPr txBox="1">
            <a:spLocks noGrp="1"/>
          </p:cNvSpPr>
          <p:nvPr>
            <p:ph type="title"/>
          </p:nvPr>
        </p:nvSpPr>
        <p:spPr>
          <a:xfrm>
            <a:off x="2525486" y="365125"/>
            <a:ext cx="882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STAGE 2: LICENCING YOUR SITE</a:t>
            </a:r>
            <a:endParaRPr/>
          </a:p>
        </p:txBody>
      </p:sp>
      <p:sp>
        <p:nvSpPr>
          <p:cNvPr id="95" name="Google Shape;95;g2072f3291b9_0_110"/>
          <p:cNvSpPr txBox="1">
            <a:spLocks noGrp="1"/>
          </p:cNvSpPr>
          <p:nvPr>
            <p:ph type="body" idx="1"/>
          </p:nvPr>
        </p:nvSpPr>
        <p:spPr>
          <a:xfrm>
            <a:off x="2525486" y="1825625"/>
            <a:ext cx="8828400" cy="3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Unlocked licenced benefits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Invest in facilities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Extend your season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Increase your revenue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72f3291b9_0_120"/>
          <p:cNvSpPr txBox="1">
            <a:spLocks noGrp="1"/>
          </p:cNvSpPr>
          <p:nvPr>
            <p:ph type="title"/>
          </p:nvPr>
        </p:nvSpPr>
        <p:spPr>
          <a:xfrm>
            <a:off x="2525486" y="365125"/>
            <a:ext cx="882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STAGE 3: ADDING GLAMPING</a:t>
            </a:r>
            <a:endParaRPr/>
          </a:p>
        </p:txBody>
      </p:sp>
      <p:sp>
        <p:nvSpPr>
          <p:cNvPr id="101" name="Google Shape;101;g2072f3291b9_0_120"/>
          <p:cNvSpPr txBox="1">
            <a:spLocks noGrp="1"/>
          </p:cNvSpPr>
          <p:nvPr>
            <p:ph type="body" idx="1"/>
          </p:nvPr>
        </p:nvSpPr>
        <p:spPr>
          <a:xfrm>
            <a:off x="2525486" y="1825625"/>
            <a:ext cx="8828400" cy="3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Increases revenue per land space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Increases length of stay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Increases your audience size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Investment backed by knowledge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0c539b0d7_0_12"/>
          <p:cNvSpPr txBox="1">
            <a:spLocks noGrp="1"/>
          </p:cNvSpPr>
          <p:nvPr>
            <p:ph type="title"/>
          </p:nvPr>
        </p:nvSpPr>
        <p:spPr>
          <a:xfrm>
            <a:off x="2525486" y="365125"/>
            <a:ext cx="882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Average nightly values (July 2022)</a:t>
            </a:r>
            <a:endParaRPr/>
          </a:p>
        </p:txBody>
      </p:sp>
      <p:sp>
        <p:nvSpPr>
          <p:cNvPr id="107" name="Google Shape;107;g210c539b0d7_0_12"/>
          <p:cNvSpPr txBox="1">
            <a:spLocks noGrp="1"/>
          </p:cNvSpPr>
          <p:nvPr>
            <p:ph type="body" idx="1"/>
          </p:nvPr>
        </p:nvSpPr>
        <p:spPr>
          <a:xfrm>
            <a:off x="2525486" y="1825625"/>
            <a:ext cx="8828400" cy="3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Tent camping £29.72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Motorhome/caravan £34.51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Glamping pod £99.50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Shepherd’s hut £113.47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Safari tent £159.00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0c539b0d7_0_17"/>
          <p:cNvSpPr txBox="1">
            <a:spLocks noGrp="1"/>
          </p:cNvSpPr>
          <p:nvPr>
            <p:ph type="title"/>
          </p:nvPr>
        </p:nvSpPr>
        <p:spPr>
          <a:xfrm>
            <a:off x="2525486" y="365125"/>
            <a:ext cx="882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STAGE 3: ADDING GLAMPING</a:t>
            </a:r>
            <a:endParaRPr/>
          </a:p>
        </p:txBody>
      </p:sp>
      <p:sp>
        <p:nvSpPr>
          <p:cNvPr id="113" name="Google Shape;113;g210c539b0d7_0_17"/>
          <p:cNvSpPr txBox="1">
            <a:spLocks noGrp="1"/>
          </p:cNvSpPr>
          <p:nvPr>
            <p:ph type="body" idx="1"/>
          </p:nvPr>
        </p:nvSpPr>
        <p:spPr>
          <a:xfrm>
            <a:off x="2525486" y="1825625"/>
            <a:ext cx="8828400" cy="3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Increases revenue per land space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Increases length of stay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Increases your audience size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Investment backed by knowledge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072f3291b9_0_93"/>
          <p:cNvSpPr txBox="1">
            <a:spLocks noGrp="1"/>
          </p:cNvSpPr>
          <p:nvPr>
            <p:ph type="title"/>
          </p:nvPr>
        </p:nvSpPr>
        <p:spPr>
          <a:xfrm>
            <a:off x="2525486" y="365125"/>
            <a:ext cx="882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THINGS TO CONSIDER FIRST</a:t>
            </a:r>
            <a:endParaRPr/>
          </a:p>
        </p:txBody>
      </p:sp>
      <p:sp>
        <p:nvSpPr>
          <p:cNvPr id="119" name="Google Shape;119;g2072f3291b9_0_93"/>
          <p:cNvSpPr txBox="1">
            <a:spLocks noGrp="1"/>
          </p:cNvSpPr>
          <p:nvPr>
            <p:ph type="body" idx="1"/>
          </p:nvPr>
        </p:nvSpPr>
        <p:spPr>
          <a:xfrm>
            <a:off x="2525486" y="1825625"/>
            <a:ext cx="8828400" cy="3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Is there demand for your location?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Where, specifically, is the best site?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Do you have the time (and temperament)?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0e77e09faf_0_10"/>
          <p:cNvSpPr txBox="1">
            <a:spLocks noGrp="1"/>
          </p:cNvSpPr>
          <p:nvPr>
            <p:ph type="title"/>
          </p:nvPr>
        </p:nvSpPr>
        <p:spPr>
          <a:xfrm>
            <a:off x="2525486" y="365125"/>
            <a:ext cx="88284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0e77e09faf_0_10"/>
          <p:cNvSpPr txBox="1">
            <a:spLocks noGrp="1"/>
          </p:cNvSpPr>
          <p:nvPr>
            <p:ph type="body" idx="1"/>
          </p:nvPr>
        </p:nvSpPr>
        <p:spPr>
          <a:xfrm>
            <a:off x="2525486" y="1825625"/>
            <a:ext cx="88284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g20e77e09faf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331225"/>
            <a:ext cx="12192000" cy="8120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e77e09faf_0_16"/>
          <p:cNvSpPr txBox="1">
            <a:spLocks noGrp="1"/>
          </p:cNvSpPr>
          <p:nvPr>
            <p:ph type="title"/>
          </p:nvPr>
        </p:nvSpPr>
        <p:spPr>
          <a:xfrm>
            <a:off x="2525486" y="365125"/>
            <a:ext cx="88284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0e77e09faf_0_16"/>
          <p:cNvSpPr txBox="1">
            <a:spLocks noGrp="1"/>
          </p:cNvSpPr>
          <p:nvPr>
            <p:ph type="body" idx="1"/>
          </p:nvPr>
        </p:nvSpPr>
        <p:spPr>
          <a:xfrm>
            <a:off x="2525486" y="1825625"/>
            <a:ext cx="88284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g20e77e09faf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-773059"/>
            <a:ext cx="12192000" cy="9174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0e77e09faf_0_22"/>
          <p:cNvSpPr txBox="1">
            <a:spLocks noGrp="1"/>
          </p:cNvSpPr>
          <p:nvPr>
            <p:ph type="title"/>
          </p:nvPr>
        </p:nvSpPr>
        <p:spPr>
          <a:xfrm>
            <a:off x="2525486" y="365125"/>
            <a:ext cx="88284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20e77e09faf_0_22"/>
          <p:cNvSpPr txBox="1">
            <a:spLocks noGrp="1"/>
          </p:cNvSpPr>
          <p:nvPr>
            <p:ph type="body" idx="1"/>
          </p:nvPr>
        </p:nvSpPr>
        <p:spPr>
          <a:xfrm>
            <a:off x="2525486" y="1825625"/>
            <a:ext cx="88284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" name="Google Shape;140;g20e77e09faf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43000"/>
            <a:ext cx="12192000" cy="91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4F53EA1-6DB7-4FEA-80E1-82FCA42D4298}"/>
              </a:ext>
            </a:extLst>
          </p:cNvPr>
          <p:cNvGrpSpPr/>
          <p:nvPr/>
        </p:nvGrpSpPr>
        <p:grpSpPr>
          <a:xfrm>
            <a:off x="2850640" y="2682635"/>
            <a:ext cx="8071827" cy="872455"/>
            <a:chOff x="4138569" y="3045204"/>
            <a:chExt cx="6985234" cy="755009"/>
          </a:xfrm>
        </p:grpSpPr>
        <p:pic>
          <p:nvPicPr>
            <p:cNvPr id="1026" name="Picture 2" descr="Attending a CE Webinar Session - CE Participant Resource Center - VIN">
              <a:extLst>
                <a:ext uri="{FF2B5EF4-FFF2-40B4-BE49-F238E27FC236}">
                  <a16:creationId xmlns:a16="http://schemas.microsoft.com/office/drawing/2014/main" id="{0702AC6D-2B20-466C-B0E0-74401220BD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569" y="3154320"/>
              <a:ext cx="6985234" cy="54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E11F71-2070-4ECC-A7D5-CC2B2B063E3F}"/>
                </a:ext>
              </a:extLst>
            </p:cNvPr>
            <p:cNvSpPr/>
            <p:nvPr/>
          </p:nvSpPr>
          <p:spPr>
            <a:xfrm>
              <a:off x="8237989" y="3045204"/>
              <a:ext cx="738231" cy="755009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825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0c539b0d7_0_1"/>
          <p:cNvSpPr txBox="1">
            <a:spLocks noGrp="1"/>
          </p:cNvSpPr>
          <p:nvPr>
            <p:ph type="title"/>
          </p:nvPr>
        </p:nvSpPr>
        <p:spPr>
          <a:xfrm>
            <a:off x="2525486" y="365125"/>
            <a:ext cx="882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FIND OUT MORE</a:t>
            </a:r>
            <a:endParaRPr/>
          </a:p>
        </p:txBody>
      </p:sp>
      <p:sp>
        <p:nvSpPr>
          <p:cNvPr id="146" name="Google Shape;146;g210c539b0d7_0_1"/>
          <p:cNvSpPr txBox="1">
            <a:spLocks noGrp="1"/>
          </p:cNvSpPr>
          <p:nvPr>
            <p:ph type="body" idx="1"/>
          </p:nvPr>
        </p:nvSpPr>
        <p:spPr>
          <a:xfrm>
            <a:off x="2525475" y="1825625"/>
            <a:ext cx="9130800" cy="3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‘How to start a campsite’ guide: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hipca.mp/order-guide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Contact us: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cla@hipcamp.com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72f3291b9_0_98"/>
          <p:cNvSpPr txBox="1">
            <a:spLocks noGrp="1"/>
          </p:cNvSpPr>
          <p:nvPr>
            <p:ph type="title"/>
          </p:nvPr>
        </p:nvSpPr>
        <p:spPr>
          <a:xfrm>
            <a:off x="2704811" y="2388075"/>
            <a:ext cx="8828400" cy="132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/>
              <a:t>Q&amp;A SLIDE(S)</a:t>
            </a:r>
            <a:endParaRPr sz="9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>
            <a:spLocks noGrp="1"/>
          </p:cNvSpPr>
          <p:nvPr>
            <p:ph type="title"/>
          </p:nvPr>
        </p:nvSpPr>
        <p:spPr>
          <a:xfrm>
            <a:off x="2525486" y="365125"/>
            <a:ext cx="88283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WHO ARE HIPCAMP?</a:t>
            </a: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body" idx="1"/>
          </p:nvPr>
        </p:nvSpPr>
        <p:spPr>
          <a:xfrm>
            <a:off x="2525486" y="1825625"/>
            <a:ext cx="8828400" cy="3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One </a:t>
            </a:r>
            <a:r>
              <a:rPr lang="en-US"/>
              <a:t>of the worlds </a:t>
            </a:r>
            <a:r>
              <a:rPr lang="en-US" dirty="0"/>
              <a:t>largest provider of outdoor stays</a:t>
            </a:r>
            <a:endParaRPr dirty="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Help campers find unique spaces</a:t>
            </a:r>
            <a:endParaRPr dirty="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Help site owners get to market and reach campers</a:t>
            </a:r>
            <a:endParaRPr dirty="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Formerly operated as Cool Camping in the UK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0e77e09faf_0_5"/>
          <p:cNvSpPr txBox="1">
            <a:spLocks noGrp="1"/>
          </p:cNvSpPr>
          <p:nvPr>
            <p:ph type="title"/>
          </p:nvPr>
        </p:nvSpPr>
        <p:spPr>
          <a:xfrm>
            <a:off x="2525486" y="365125"/>
            <a:ext cx="8828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solidFill>
                  <a:schemeClr val="dk2"/>
                </a:solidFill>
              </a:rPr>
              <a:t>WHY OFFER CAMPING?</a:t>
            </a:r>
            <a:endParaRPr/>
          </a:p>
        </p:txBody>
      </p:sp>
      <p:sp>
        <p:nvSpPr>
          <p:cNvPr id="72" name="Google Shape;72;g20e77e09faf_0_5"/>
          <p:cNvSpPr txBox="1">
            <a:spLocks noGrp="1"/>
          </p:cNvSpPr>
          <p:nvPr>
            <p:ph type="body" idx="1"/>
          </p:nvPr>
        </p:nvSpPr>
        <p:spPr>
          <a:xfrm>
            <a:off x="2525486" y="1824700"/>
            <a:ext cx="8828400" cy="3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Sustained levels of demand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£35K–£45K per year on a 10-acre site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 seasonal activity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Uses unproductive land</a:t>
            </a:r>
            <a:endParaRPr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A lot of new support from 2023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52BE-C3F5-6E47-8989-E9C8F875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2"/>
                </a:solidFill>
              </a:rPr>
              <a:t>28 DAY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C336-0859-CD46-8471-4E73C025D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486" y="1825625"/>
            <a:ext cx="9341394" cy="3498850"/>
          </a:xfrm>
        </p:spPr>
        <p:txBody>
          <a:bodyPr/>
          <a:lstStyle/>
          <a:p>
            <a:r>
              <a:rPr lang="en-US" dirty="0"/>
              <a:t>28 days diversification per annum</a:t>
            </a:r>
          </a:p>
          <a:p>
            <a:r>
              <a:rPr lang="en-US" dirty="0"/>
              <a:t>Permitted Development</a:t>
            </a:r>
          </a:p>
          <a:p>
            <a:r>
              <a:rPr lang="en-US" dirty="0"/>
              <a:t>Glamping and caravans</a:t>
            </a:r>
          </a:p>
          <a:p>
            <a:r>
              <a:rPr lang="en-US" dirty="0"/>
              <a:t>Exclusions – Article 4 Direction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/>
              <a:t>Town and Country Planning (General Permitted Development) (England) Order 2015 – Schedule 2 Part 4 Class B (temporary use) and Part 5 (Caravans)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52BE-C3F5-6E47-8989-E9C8F875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2"/>
                </a:solidFill>
              </a:rPr>
              <a:t>PLANNING PERMISSION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C336-0859-CD46-8471-4E73C025D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486" y="1825625"/>
            <a:ext cx="9422674" cy="3498850"/>
          </a:xfrm>
        </p:spPr>
        <p:txBody>
          <a:bodyPr/>
          <a:lstStyle/>
          <a:p>
            <a:r>
              <a:rPr lang="en-US" dirty="0"/>
              <a:t>Provides certainty but hard process</a:t>
            </a:r>
          </a:p>
          <a:p>
            <a:r>
              <a:rPr lang="en-US" dirty="0"/>
              <a:t>Section 55 of the Town and Country Planning Act 1990 </a:t>
            </a:r>
          </a:p>
          <a:p>
            <a:r>
              <a:rPr lang="en-US" dirty="0"/>
              <a:t>Burden of proof, especially in the countryside</a:t>
            </a:r>
          </a:p>
          <a:p>
            <a:r>
              <a:rPr lang="en-US" dirty="0"/>
              <a:t>Application requirements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3F20AB-EBAD-04DE-6616-8E3156D2E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86" y="3944481"/>
            <a:ext cx="5192453" cy="275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8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52BE-C3F5-6E47-8989-E9C8F875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2"/>
                </a:solidFill>
              </a:rPr>
              <a:t>PLANNING PERMISSION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BE655-91B7-1CF8-12C9-AB09D632F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846" y="1411040"/>
            <a:ext cx="7329714" cy="411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9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52BE-C3F5-6E47-8989-E9C8F875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2"/>
                </a:solidFill>
              </a:rPr>
              <a:t>CARAVANS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C336-0859-CD46-8471-4E73C025D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486" y="1297305"/>
            <a:ext cx="8828314" cy="3498850"/>
          </a:xfrm>
        </p:spPr>
        <p:txBody>
          <a:bodyPr/>
          <a:lstStyle/>
          <a:p>
            <a:r>
              <a:rPr lang="en-US" dirty="0"/>
              <a:t>Site specific </a:t>
            </a:r>
          </a:p>
          <a:p>
            <a:r>
              <a:rPr lang="en-US" dirty="0"/>
              <a:t>License</a:t>
            </a:r>
          </a:p>
          <a:p>
            <a:r>
              <a:rPr lang="en-US" dirty="0"/>
              <a:t>Application requirements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3EDAE-0647-6BC5-5205-7260EAA90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5" t="24491" r="28471" b="6130"/>
          <a:stretch/>
        </p:blipFill>
        <p:spPr>
          <a:xfrm>
            <a:off x="2318862" y="3124875"/>
            <a:ext cx="5508904" cy="3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F52BE-C3F5-6E47-8989-E9C8F875D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bg2"/>
                </a:solidFill>
              </a:rPr>
              <a:t>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C336-0859-CD46-8471-4E73C025D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486" y="1863365"/>
            <a:ext cx="8828314" cy="3498850"/>
          </a:xfrm>
        </p:spPr>
        <p:txBody>
          <a:bodyPr/>
          <a:lstStyle/>
          <a:p>
            <a:r>
              <a:rPr lang="en-US" dirty="0"/>
              <a:t>Business Rates</a:t>
            </a:r>
          </a:p>
          <a:p>
            <a:r>
              <a:rPr lang="en-US" dirty="0"/>
              <a:t>Insurance </a:t>
            </a:r>
          </a:p>
          <a:p>
            <a:r>
              <a:rPr lang="en-US" dirty="0"/>
              <a:t>Health and Safety</a:t>
            </a:r>
          </a:p>
          <a:p>
            <a:r>
              <a:rPr lang="en-US" dirty="0"/>
              <a:t>Public Access</a:t>
            </a:r>
          </a:p>
        </p:txBody>
      </p:sp>
    </p:spTree>
    <p:extLst>
      <p:ext uri="{BB962C8B-B14F-4D97-AF65-F5344CB8AC3E}">
        <p14:creationId xmlns:p14="http://schemas.microsoft.com/office/powerpoint/2010/main" val="375629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LA summit 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B384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Widescreen</PresentationFormat>
  <Paragraphs>92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Office Theme</vt:lpstr>
      <vt:lpstr> </vt:lpstr>
      <vt:lpstr>PowerPoint Presentation</vt:lpstr>
      <vt:lpstr>WHO ARE HIPCAMP?</vt:lpstr>
      <vt:lpstr>WHY OFFER CAMPING?</vt:lpstr>
      <vt:lpstr>28 DAY RULE</vt:lpstr>
      <vt:lpstr>PLANNING PERMISSION</vt:lpstr>
      <vt:lpstr>PLANNING PERMISSION</vt:lpstr>
      <vt:lpstr>CARAVANS</vt:lpstr>
      <vt:lpstr>OTHER CONSIDERATIONS</vt:lpstr>
      <vt:lpstr>TYPICAL BUSINESS MODELS</vt:lpstr>
      <vt:lpstr>STAGE 1: TEMPORARY SITE</vt:lpstr>
      <vt:lpstr>STAGE 2: LICENCING YOUR SITE</vt:lpstr>
      <vt:lpstr>STAGE 3: ADDING GLAMPING</vt:lpstr>
      <vt:lpstr>Average nightly values (July 2022)</vt:lpstr>
      <vt:lpstr>STAGE 3: ADDING GLAMPING</vt:lpstr>
      <vt:lpstr>THINGS TO CONSIDER FIRST</vt:lpstr>
      <vt:lpstr>PowerPoint Presentation</vt:lpstr>
      <vt:lpstr>PowerPoint Presentation</vt:lpstr>
      <vt:lpstr>PowerPoint Presentation</vt:lpstr>
      <vt:lpstr>FIND OUT MORE</vt:lpstr>
      <vt:lpstr>Q&amp;A SLIDE(S)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Marissa Brown</dc:creator>
  <cp:lastModifiedBy>Jasmin McDermott</cp:lastModifiedBy>
  <cp:revision>4</cp:revision>
  <dcterms:created xsi:type="dcterms:W3CDTF">2019-05-22T20:55:12Z</dcterms:created>
  <dcterms:modified xsi:type="dcterms:W3CDTF">2023-02-28T17:32:41Z</dcterms:modified>
</cp:coreProperties>
</file>