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31" r:id="rId1"/>
  </p:sldMasterIdLst>
  <p:notesMasterIdLst>
    <p:notesMasterId r:id="rId22"/>
  </p:notesMasterIdLst>
  <p:handoutMasterIdLst>
    <p:handoutMasterId r:id="rId23"/>
  </p:handoutMasterIdLst>
  <p:sldIdLst>
    <p:sldId id="343" r:id="rId2"/>
    <p:sldId id="361" r:id="rId3"/>
    <p:sldId id="364" r:id="rId4"/>
    <p:sldId id="362" r:id="rId5"/>
    <p:sldId id="363" r:id="rId6"/>
    <p:sldId id="368" r:id="rId7"/>
    <p:sldId id="369" r:id="rId8"/>
    <p:sldId id="370" r:id="rId9"/>
    <p:sldId id="371" r:id="rId10"/>
    <p:sldId id="372" r:id="rId11"/>
    <p:sldId id="373" r:id="rId12"/>
    <p:sldId id="374" r:id="rId13"/>
    <p:sldId id="375" r:id="rId14"/>
    <p:sldId id="376" r:id="rId15"/>
    <p:sldId id="377" r:id="rId16"/>
    <p:sldId id="378" r:id="rId17"/>
    <p:sldId id="379" r:id="rId18"/>
    <p:sldId id="380" r:id="rId19"/>
    <p:sldId id="381" r:id="rId20"/>
    <p:sldId id="367" r:id="rId21"/>
  </p:sldIdLst>
  <p:sldSz cx="12192000" cy="6858000"/>
  <p:notesSz cx="9926638" cy="679767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modifyVerifier cryptProviderType="rsaAES" cryptAlgorithmClass="hash" cryptAlgorithmType="typeAny" cryptAlgorithmSid="14" spinCount="100000" saltData="mNNJ4eTTZ0DK1zDVxSwVYw==" hashData="z51Vozqxx03460qT1GDEtirJ9jSQkVcxMZVTXYhHMirYB9tS3Tvl2XhIh61AnJ/FlMUX2gNHFtbWf8j49WmuJA=="/>
  <p:extLst>
    <p:ext uri="{EFAFB233-063F-42B5-8137-9DF3F51BA10A}">
      <p15:sldGuideLst xmlns:p15="http://schemas.microsoft.com/office/powerpoint/2012/main">
        <p15:guide id="1" orient="horz" pos="300">
          <p15:clr>
            <a:srgbClr val="A4A3A4"/>
          </p15:clr>
        </p15:guide>
        <p15:guide id="2" pos="48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 userDrawn="1">
          <p15:clr>
            <a:srgbClr val="A4A3A4"/>
          </p15:clr>
        </p15:guide>
        <p15:guide id="2" pos="312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7C9D9C"/>
    <a:srgbClr val="A10B9A"/>
    <a:srgbClr val="71B2C9"/>
    <a:srgbClr val="7F9C90"/>
    <a:srgbClr val="244C5A"/>
    <a:srgbClr val="8F993E"/>
    <a:srgbClr val="AC9F3C"/>
    <a:srgbClr val="A69F88"/>
    <a:srgbClr val="4B384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574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>
        <p:guide orient="horz" pos="300"/>
        <p:guide pos="483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3" d="100"/>
        <a:sy n="43" d="100"/>
      </p:scale>
      <p:origin x="0" y="0"/>
    </p:cViewPr>
  </p:sorterViewPr>
  <p:notesViewPr>
    <p:cSldViewPr snapToGrid="0">
      <p:cViewPr varScale="1">
        <p:scale>
          <a:sx n="136" d="100"/>
          <a:sy n="136" d="100"/>
        </p:scale>
        <p:origin x="3944" y="224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48F6C18C-4E8B-2D45-A81E-40B4EA12BADB}" type="datetimeFigureOut">
              <a:rPr lang="en-US"/>
              <a:pPr>
                <a:defRPr/>
              </a:pPr>
              <a:t>7/1/2021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charset="0"/>
              </a:defRPr>
            </a:lvl1pPr>
          </a:lstStyle>
          <a:p>
            <a:pPr>
              <a:defRPr/>
            </a:pPr>
            <a:fld id="{9AE5D577-E86F-0542-AA8F-135AB9508AD2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796096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410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41064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1EB33576-E4A5-4142-87F2-E30236EE1A48}" type="datetimeFigureOut">
              <a:rPr lang="en-US"/>
              <a:pPr>
                <a:defRPr/>
              </a:pPr>
              <a:t>7/1/2021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50900"/>
            <a:ext cx="4075112" cy="22923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5" y="3271381"/>
            <a:ext cx="794131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1543" cy="3410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799" y="6456612"/>
            <a:ext cx="4301543" cy="34106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/>
            </a:lvl1pPr>
          </a:lstStyle>
          <a:p>
            <a:pPr>
              <a:defRPr/>
            </a:pPr>
            <a:fld id="{F9D3CA32-7DDA-9745-A6D8-9346D33FD3D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4456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9D3CA32-7DDA-9745-A6D8-9346D33FD3DC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603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www.cla.org.uk/" TargetMode="Externa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Cover/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/>
          </p:cNvSpPr>
          <p:nvPr userDrawn="1"/>
        </p:nvSpPr>
        <p:spPr bwMode="auto">
          <a:xfrm>
            <a:off x="0" y="0"/>
            <a:ext cx="9204325" cy="6858000"/>
          </a:xfrm>
          <a:prstGeom prst="rect">
            <a:avLst/>
          </a:prstGeom>
          <a:solidFill>
            <a:srgbClr val="7F9C90"/>
          </a:solidFill>
          <a:ln>
            <a:noFill/>
          </a:ln>
        </p:spPr>
        <p:txBody>
          <a:bodyPr lIns="0" tIns="0" rIns="0" bIns="0"/>
          <a:lstStyle/>
          <a:p>
            <a:pPr eaLnBrk="1" hangingPunct="1"/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6475" y="5562823"/>
            <a:ext cx="1584324" cy="85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image PP.t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29083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766763" y="2088234"/>
            <a:ext cx="8028445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4400" cap="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124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45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Ka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74B5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34273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B38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125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954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08269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Du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9234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69F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958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Ol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C9F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526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99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8163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S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9C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1094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S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1B2C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796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LA Bullet Point Li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61774" y="1143000"/>
            <a:ext cx="10800000" cy="0"/>
          </a:xfrm>
          <a:prstGeom prst="line">
            <a:avLst/>
          </a:prstGeom>
          <a:ln w="19050">
            <a:solidFill>
              <a:srgbClr val="7F9C9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365125"/>
            <a:ext cx="10818779" cy="7276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2878" y="1759773"/>
            <a:ext cx="10792663" cy="3875917"/>
          </a:xfrm>
          <a:prstGeom prst="rect">
            <a:avLst/>
          </a:prstGeom>
        </p:spPr>
        <p:txBody>
          <a:bodyPr/>
          <a:lstStyle>
            <a:lvl1pPr marL="457200" indent="-457200">
              <a:buFont typeface="Wingdings" pitchFamily="2" charset="2"/>
              <a:buChar char="§"/>
              <a:defRPr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Click to enter bullet points list</a:t>
            </a:r>
          </a:p>
          <a:p>
            <a:pPr lvl="0"/>
            <a:r>
              <a:rPr lang="en-US" dirty="0"/>
              <a:t>You can enter up to 7 lines of bullet points</a:t>
            </a:r>
            <a:br>
              <a:rPr lang="en-US" dirty="0"/>
            </a:br>
            <a:r>
              <a:rPr lang="en-US" dirty="0"/>
              <a:t>or fewer if points go over more than one line</a:t>
            </a:r>
          </a:p>
          <a:p>
            <a:pPr lvl="0"/>
            <a:r>
              <a:rPr lang="en-US" dirty="0"/>
              <a:t>Arial Regular, 26pt</a:t>
            </a:r>
          </a:p>
          <a:p>
            <a:pPr lvl="0"/>
            <a:r>
              <a:rPr lang="en-US" dirty="0"/>
              <a:t>Set </a:t>
            </a:r>
            <a:r>
              <a:rPr lang="en-US" dirty="0" err="1"/>
              <a:t>amet</a:t>
            </a:r>
            <a:r>
              <a:rPr lang="en-US" dirty="0"/>
              <a:t> ester</a:t>
            </a:r>
          </a:p>
          <a:p>
            <a:pPr lvl="0"/>
            <a:r>
              <a:rPr lang="en-US" dirty="0"/>
              <a:t>Ipsum dolor </a:t>
            </a:r>
            <a:r>
              <a:rPr lang="en-US" dirty="0" err="1"/>
              <a:t>amet</a:t>
            </a:r>
            <a:endParaRPr lang="en-US" dirty="0"/>
          </a:p>
          <a:p>
            <a:pPr lvl="0"/>
            <a:r>
              <a:rPr lang="en-US" dirty="0"/>
              <a:t>Dolor lorem ipsum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59B1FAC-FB2C-004A-A246-803F6DCD556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94" y="5806061"/>
            <a:ext cx="1206879" cy="6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406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Teal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44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244C5A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742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Thank you slide - Not edi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/>
          </p:cNvSpPr>
          <p:nvPr userDrawn="1"/>
        </p:nvSpPr>
        <p:spPr bwMode="auto">
          <a:xfrm>
            <a:off x="0" y="0"/>
            <a:ext cx="9204325" cy="6858000"/>
          </a:xfrm>
          <a:prstGeom prst="rect">
            <a:avLst/>
          </a:prstGeom>
          <a:solidFill>
            <a:srgbClr val="7F9C90"/>
          </a:solidFill>
          <a:ln>
            <a:noFill/>
          </a:ln>
        </p:spPr>
        <p:txBody>
          <a:bodyPr lIns="0" tIns="0" rIns="0" bIns="0"/>
          <a:lstStyle/>
          <a:p>
            <a:pPr eaLnBrk="1" hangingPunct="1"/>
            <a:endParaRPr lang="en-US" i="1" dirty="0">
              <a:solidFill>
                <a:srgbClr val="000000"/>
              </a:solidFill>
            </a:endParaRPr>
          </a:p>
        </p:txBody>
      </p:sp>
      <p:pic>
        <p:nvPicPr>
          <p:cNvPr id="3" name="Picture 4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896475" y="5562823"/>
            <a:ext cx="1584324" cy="850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7" descr="image PP.tif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0"/>
            <a:ext cx="2908300" cy="507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666750" y="5143277"/>
            <a:ext cx="2667000" cy="13773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lnSpc>
                <a:spcPct val="100000"/>
              </a:lnSpc>
              <a:defRPr/>
            </a:pPr>
            <a:br>
              <a:rPr lang="en-US" sz="1100" dirty="0">
                <a:solidFill>
                  <a:srgbClr val="FFFFFF"/>
                </a:solidFill>
                <a:cs typeface="Arial" charset="0"/>
                <a:sym typeface="Arial" charset="0"/>
              </a:rPr>
            </a:br>
            <a:br>
              <a:rPr lang="en-US" sz="1100" dirty="0">
                <a:solidFill>
                  <a:srgbClr val="FFFFFF"/>
                </a:solidFill>
                <a:cs typeface="Arial" charset="0"/>
                <a:sym typeface="Arial" charset="0"/>
              </a:rPr>
            </a:br>
            <a:endParaRPr lang="en-US" sz="1100" dirty="0">
              <a:solidFill>
                <a:srgbClr val="FFFFFF"/>
              </a:solidFill>
              <a:cs typeface="Arial" charset="0"/>
              <a:sym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defRPr/>
            </a:pPr>
            <a:r>
              <a:rPr lang="en-US" sz="1100" dirty="0">
                <a:solidFill>
                  <a:srgbClr val="FFFFFF"/>
                </a:solidFill>
                <a:cs typeface="Arial" charset="0"/>
                <a:sym typeface="Arial" charset="0"/>
              </a:rPr>
              <a:t>Tel</a:t>
            </a: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defRPr/>
            </a:pPr>
            <a:r>
              <a:rPr lang="en-US" sz="1100" dirty="0">
                <a:solidFill>
                  <a:srgbClr val="FFFFFF"/>
                </a:solidFill>
                <a:cs typeface="Arial" charset="0"/>
                <a:sym typeface="Arial" charset="0"/>
              </a:rPr>
              <a:t>Email</a:t>
            </a:r>
            <a:endParaRPr lang="en-US" sz="1100" baseline="0" dirty="0">
              <a:solidFill>
                <a:srgbClr val="244C5A"/>
              </a:solidFill>
              <a:uFill>
                <a:solidFill>
                  <a:srgbClr val="244C5A"/>
                </a:solidFill>
              </a:uFill>
              <a:cs typeface="Arial" charset="0"/>
              <a:sym typeface="Arial" charset="0"/>
            </a:endParaRPr>
          </a:p>
          <a:p>
            <a:pPr eaLnBrk="1" hangingPunct="1">
              <a:lnSpc>
                <a:spcPct val="100000"/>
              </a:lnSpc>
              <a:spcBef>
                <a:spcPts val="700"/>
              </a:spcBef>
              <a:defRPr/>
            </a:pPr>
            <a:r>
              <a:rPr lang="en-US" sz="1100" dirty="0">
                <a:solidFill>
                  <a:srgbClr val="FFFFFF"/>
                </a:solidFill>
                <a:cs typeface="Arial" charset="0"/>
                <a:sym typeface="Arial" charset="0"/>
                <a:hlinkClick r:id="rId4"/>
              </a:rPr>
              <a:t>www.cla.org.uk</a:t>
            </a:r>
            <a:endParaRPr lang="en-GB" sz="1100" dirty="0">
              <a:cs typeface="Arial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666750" y="1944688"/>
            <a:ext cx="6381750" cy="55399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en-GB" sz="3000" b="0" i="0" cap="all" baseline="0" dirty="0">
                <a:solidFill>
                  <a:srgbClr val="FFFFFF"/>
                </a:solidFill>
              </a:rPr>
              <a:t>THANK YOU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5AF9FD3-A0D2-B84E-9B9E-138A24A0BDCF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666749" y="3909527"/>
            <a:ext cx="4155913" cy="177459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ct val="150000"/>
              </a:lnSpc>
              <a:buFont typeface="Wingdings" pitchFamily="2" charset="2"/>
              <a:buNone/>
              <a:defRPr sz="1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address over two lines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A1CBA9-C7A3-7848-A577-C233E0A94DAB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940418" y="5684123"/>
            <a:ext cx="2247424" cy="25524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Wingdings" pitchFamily="2" charset="2"/>
              <a:buNone/>
              <a:defRPr sz="1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telephone number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DDD83EB-3D9A-7D48-9834-2EF3BB388BBD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101293" y="5939364"/>
            <a:ext cx="3721370" cy="23750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50000"/>
              </a:lnSpc>
              <a:buFont typeface="Wingdings" pitchFamily="2" charset="2"/>
              <a:buNone/>
              <a:defRPr sz="11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Enter email address</a:t>
            </a:r>
          </a:p>
        </p:txBody>
      </p:sp>
    </p:spTree>
    <p:extLst>
      <p:ext uri="{BB962C8B-B14F-4D97-AF65-F5344CB8AC3E}">
        <p14:creationId xmlns:p14="http://schemas.microsoft.com/office/powerpoint/2010/main" val="11583824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ingle Imag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763" y="365126"/>
            <a:ext cx="10818779" cy="73094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861773" y="1391943"/>
            <a:ext cx="9045797" cy="5062832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5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376673C-DD8F-3F48-8074-356CFB752690}"/>
              </a:ext>
            </a:extLst>
          </p:cNvPr>
          <p:cNvCxnSpPr/>
          <p:nvPr userDrawn="1"/>
        </p:nvCxnSpPr>
        <p:spPr>
          <a:xfrm>
            <a:off x="861774" y="1143000"/>
            <a:ext cx="10800000" cy="0"/>
          </a:xfrm>
          <a:prstGeom prst="line">
            <a:avLst/>
          </a:prstGeom>
          <a:ln w="19050">
            <a:solidFill>
              <a:srgbClr val="7F9C9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B80A6CA2-AD14-9D4D-A77D-E6D690A199A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94" y="5806061"/>
            <a:ext cx="1206879" cy="6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499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ingle Column Text Slide + Charts and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802287" y="1759776"/>
            <a:ext cx="10783255" cy="3773277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ts val="3125"/>
              </a:lnSpc>
              <a:spcBef>
                <a:spcPts val="0"/>
              </a:spcBef>
              <a:spcAft>
                <a:spcPts val="1000"/>
              </a:spcAft>
              <a:buClr>
                <a:srgbClr val="487A7B"/>
              </a:buClr>
              <a:buSzTx/>
              <a:buFontTx/>
              <a:buNone/>
              <a:tabLst/>
              <a:defRPr baseline="0">
                <a:solidFill>
                  <a:srgbClr val="414042"/>
                </a:solidFill>
              </a:defRPr>
            </a:lvl1pPr>
            <a:lvl2pPr marL="4572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2pPr>
            <a:lvl3pPr marL="9144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3pPr>
            <a:lvl4pPr marL="13716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4pPr>
            <a:lvl5pPr marL="18288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5pPr>
          </a:lstStyle>
          <a:p>
            <a:pPr marL="0" marR="0" lvl="0" indent="0" algn="l" defTabSz="914400" rtl="0" eaLnBrk="1" fontAlgn="base" latinLnBrk="0" hangingPunct="1">
              <a:lnSpc>
                <a:spcPts val="3125"/>
              </a:lnSpc>
              <a:spcBef>
                <a:spcPts val="0"/>
              </a:spcBef>
              <a:spcAft>
                <a:spcPts val="1000"/>
              </a:spcAft>
              <a:buClr>
                <a:srgbClr val="487A7B"/>
              </a:buClr>
              <a:buSzTx/>
              <a:buFontTx/>
              <a:buNone/>
              <a:tabLst/>
              <a:defRPr/>
            </a:pPr>
            <a:r>
              <a:rPr lang="en-US" dirty="0"/>
              <a:t>Click to enter your copy. Arial, Regular, minimum text size 26pt. </a:t>
            </a:r>
            <a:r>
              <a:rPr lang="en-US" noProof="0" dirty="0"/>
              <a:t>You can also use this slide for charts and graphs by clicking on the icons in the preview box.</a:t>
            </a:r>
          </a:p>
          <a:p>
            <a:pPr lvl="0"/>
            <a:r>
              <a:rPr lang="en-US" noProof="0" dirty="0"/>
              <a:t>Remember that slide content should be short and concise. Lengthy content is harder to read.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763" y="365125"/>
            <a:ext cx="10818779" cy="71277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26FB441-F11A-B948-8E70-DC978EC7DD7D}"/>
              </a:ext>
            </a:extLst>
          </p:cNvPr>
          <p:cNvCxnSpPr/>
          <p:nvPr userDrawn="1"/>
        </p:nvCxnSpPr>
        <p:spPr>
          <a:xfrm>
            <a:off x="861774" y="1143000"/>
            <a:ext cx="10800000" cy="0"/>
          </a:xfrm>
          <a:prstGeom prst="line">
            <a:avLst/>
          </a:prstGeom>
          <a:ln w="19050">
            <a:solidFill>
              <a:srgbClr val="7F9C9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E6B2EE08-B0D4-F543-9479-6294AD0073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94" y="5806061"/>
            <a:ext cx="1206879" cy="6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660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Two Column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2"/>
          <p:cNvSpPr>
            <a:spLocks noGrp="1"/>
          </p:cNvSpPr>
          <p:nvPr>
            <p:ph idx="1" hasCustomPrompt="1"/>
          </p:nvPr>
        </p:nvSpPr>
        <p:spPr>
          <a:xfrm>
            <a:off x="790222" y="1750212"/>
            <a:ext cx="10795320" cy="3984694"/>
          </a:xfrm>
          <a:prstGeom prst="rect">
            <a:avLst/>
          </a:prstGeom>
        </p:spPr>
        <p:txBody>
          <a:bodyPr numCol="2" spcCol="900000" rtlCol="0">
            <a:normAutofit/>
          </a:bodyPr>
          <a:lstStyle>
            <a:lvl1pPr marL="0" marR="0" indent="0" algn="l" defTabSz="914400" rtl="0" eaLnBrk="1" fontAlgn="base" latinLnBrk="0" hangingPunct="1">
              <a:lnSpc>
                <a:spcPts val="3125"/>
              </a:lnSpc>
              <a:spcBef>
                <a:spcPts val="1000"/>
              </a:spcBef>
              <a:spcAft>
                <a:spcPts val="800"/>
              </a:spcAft>
              <a:buClr>
                <a:srgbClr val="487A7B"/>
              </a:buClr>
              <a:buSzTx/>
              <a:buFontTx/>
              <a:buNone/>
              <a:tabLst/>
              <a:defRPr baseline="0">
                <a:solidFill>
                  <a:srgbClr val="414042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This a two column text slide. Use for paragraphs of text, or for two columns of information. </a:t>
            </a:r>
          </a:p>
          <a:p>
            <a:pPr marL="0" marR="0" lvl="0" indent="0" algn="l" defTabSz="914400" rtl="0" eaLnBrk="1" fontAlgn="base" latinLnBrk="0" hangingPunct="1">
              <a:lnSpc>
                <a:spcPts val="3125"/>
              </a:lnSpc>
              <a:spcBef>
                <a:spcPts val="1000"/>
              </a:spcBef>
              <a:spcAft>
                <a:spcPts val="800"/>
              </a:spcAft>
              <a:buClr>
                <a:srgbClr val="487A7B"/>
              </a:buClr>
              <a:buSzTx/>
              <a:buFontTx/>
              <a:buNone/>
              <a:tabLst/>
              <a:defRPr/>
            </a:pPr>
            <a:r>
              <a:rPr lang="en-US" noProof="0" dirty="0"/>
              <a:t>Arial Regular, 26pt. Remember that slide content should be short and concise. Lengthy content is harder to read.</a:t>
            </a:r>
          </a:p>
          <a:p>
            <a:pPr lvl="0"/>
            <a:r>
              <a:rPr lang="en-US" noProof="0" dirty="0"/>
              <a:t>Ut </a:t>
            </a:r>
            <a:r>
              <a:rPr lang="en-US" noProof="0" dirty="0" err="1"/>
              <a:t>enim</a:t>
            </a:r>
            <a:r>
              <a:rPr lang="en-US" noProof="0" dirty="0"/>
              <a:t> ad minim </a:t>
            </a:r>
            <a:r>
              <a:rPr lang="en-US" noProof="0" dirty="0" err="1"/>
              <a:t>veniam</a:t>
            </a:r>
            <a:r>
              <a:rPr lang="en-US" noProof="0" dirty="0"/>
              <a:t>, </a:t>
            </a:r>
            <a:r>
              <a:rPr lang="en-US" noProof="0" dirty="0" err="1"/>
              <a:t>quis</a:t>
            </a:r>
            <a:r>
              <a:rPr lang="en-US" noProof="0" dirty="0"/>
              <a:t> </a:t>
            </a:r>
            <a:r>
              <a:rPr lang="en-US" noProof="0" dirty="0" err="1"/>
              <a:t>henderit</a:t>
            </a:r>
            <a:r>
              <a:rPr lang="en-US" noProof="0" dirty="0"/>
              <a:t> in </a:t>
            </a:r>
            <a:r>
              <a:rPr lang="en-US" noProof="0" dirty="0" err="1"/>
              <a:t>voluptate</a:t>
            </a:r>
            <a:r>
              <a:rPr lang="en-US" noProof="0" dirty="0"/>
              <a:t> </a:t>
            </a:r>
            <a:r>
              <a:rPr lang="en-US" noProof="0" dirty="0" err="1"/>
              <a:t>velit</a:t>
            </a:r>
            <a:r>
              <a:rPr lang="en-US" noProof="0" dirty="0"/>
              <a:t> </a:t>
            </a:r>
            <a:r>
              <a:rPr lang="en-US" noProof="0" dirty="0" err="1"/>
              <a:t>esse</a:t>
            </a:r>
            <a:r>
              <a:rPr lang="en-US" noProof="0" dirty="0"/>
              <a:t> </a:t>
            </a:r>
            <a:r>
              <a:rPr lang="en-US" noProof="0" dirty="0" err="1"/>
              <a:t>nostrud</a:t>
            </a:r>
            <a:r>
              <a:rPr lang="en-US" noProof="0" dirty="0"/>
              <a:t> </a:t>
            </a:r>
            <a:r>
              <a:rPr lang="en-US" noProof="0" dirty="0" err="1"/>
              <a:t>ut</a:t>
            </a:r>
            <a:r>
              <a:rPr lang="en-US" noProof="0" dirty="0"/>
              <a:t> </a:t>
            </a:r>
            <a:r>
              <a:rPr lang="en-US" noProof="0" dirty="0" err="1"/>
              <a:t>aliquip</a:t>
            </a:r>
            <a:r>
              <a:rPr lang="en-US" noProof="0" dirty="0"/>
              <a:t> ex </a:t>
            </a:r>
            <a:r>
              <a:rPr lang="en-US" noProof="0" dirty="0" err="1"/>
              <a:t>ea</a:t>
            </a:r>
            <a:r>
              <a:rPr lang="en-US" noProof="0" dirty="0"/>
              <a:t> </a:t>
            </a:r>
            <a:r>
              <a:rPr lang="en-US" noProof="0" dirty="0" err="1"/>
              <a:t>commodo</a:t>
            </a:r>
            <a:r>
              <a:rPr lang="en-US" noProof="0" dirty="0"/>
              <a:t> </a:t>
            </a:r>
            <a:r>
              <a:rPr lang="en-US" noProof="0" dirty="0" err="1"/>
              <a:t>consequat</a:t>
            </a:r>
            <a:r>
              <a:rPr lang="en-US" noProof="0" dirty="0"/>
              <a:t> </a:t>
            </a:r>
            <a:r>
              <a:rPr lang="en-US" noProof="0" dirty="0" err="1"/>
              <a:t>henderit</a:t>
            </a:r>
            <a:r>
              <a:rPr lang="en-US" noProof="0" dirty="0"/>
              <a:t> in. </a:t>
            </a:r>
          </a:p>
          <a:p>
            <a:pPr lvl="0"/>
            <a:r>
              <a:rPr lang="en-US" noProof="0" dirty="0"/>
              <a:t>Duis </a:t>
            </a:r>
            <a:r>
              <a:rPr lang="en-US" noProof="0" dirty="0" err="1"/>
              <a:t>aute</a:t>
            </a:r>
            <a:r>
              <a:rPr lang="en-US" noProof="0" dirty="0"/>
              <a:t> </a:t>
            </a:r>
            <a:r>
              <a:rPr lang="en-US" noProof="0" dirty="0" err="1"/>
              <a:t>irure</a:t>
            </a:r>
            <a:r>
              <a:rPr lang="en-US" noProof="0" dirty="0"/>
              <a:t> dolor in </a:t>
            </a:r>
            <a:r>
              <a:rPr lang="en-US" noProof="0" dirty="0" err="1"/>
              <a:t>repre</a:t>
            </a:r>
            <a:r>
              <a:rPr lang="en-US" noProof="0" dirty="0"/>
              <a:t> </a:t>
            </a:r>
            <a:r>
              <a:rPr lang="en-US" noProof="0" dirty="0" err="1"/>
              <a:t>henderit</a:t>
            </a:r>
            <a:r>
              <a:rPr lang="en-US" noProof="0" dirty="0"/>
              <a:t> in </a:t>
            </a:r>
            <a:r>
              <a:rPr lang="en-US" noProof="0" dirty="0" err="1"/>
              <a:t>voluptate</a:t>
            </a:r>
            <a:r>
              <a:rPr lang="en-US" noProof="0" dirty="0"/>
              <a:t> </a:t>
            </a:r>
            <a:r>
              <a:rPr lang="en-US" noProof="0" dirty="0" err="1"/>
              <a:t>velit</a:t>
            </a:r>
            <a:r>
              <a:rPr lang="en-US" noProof="0" dirty="0"/>
              <a:t> </a:t>
            </a:r>
            <a:r>
              <a:rPr lang="en-US" noProof="0" dirty="0" err="1"/>
              <a:t>esse</a:t>
            </a:r>
            <a:r>
              <a:rPr lang="en-US" noProof="0" dirty="0"/>
              <a:t> </a:t>
            </a:r>
            <a:r>
              <a:rPr lang="en-US" noProof="0" dirty="0" err="1"/>
              <a:t>cillum</a:t>
            </a:r>
            <a:r>
              <a:rPr lang="en-US" noProof="0" dirty="0"/>
              <a:t> dolore </a:t>
            </a:r>
            <a:r>
              <a:rPr lang="en-US" noProof="0" dirty="0" err="1"/>
              <a:t>eu</a:t>
            </a:r>
            <a:r>
              <a:rPr lang="en-US" noProof="0" dirty="0"/>
              <a:t> </a:t>
            </a:r>
            <a:r>
              <a:rPr lang="en-US" noProof="0" dirty="0" err="1"/>
              <a:t>fugiat</a:t>
            </a:r>
            <a:r>
              <a:rPr lang="en-US" noProof="0" dirty="0"/>
              <a:t> </a:t>
            </a:r>
            <a:r>
              <a:rPr lang="en-US" noProof="0" dirty="0" err="1"/>
              <a:t>nulla</a:t>
            </a:r>
            <a:r>
              <a:rPr lang="en-US" noProof="0" dirty="0"/>
              <a:t> </a:t>
            </a:r>
            <a:r>
              <a:rPr lang="en-US" noProof="0" dirty="0" err="1"/>
              <a:t>pariatur</a:t>
            </a:r>
            <a:r>
              <a:rPr lang="en-US" noProof="0" dirty="0"/>
              <a:t>. </a:t>
            </a:r>
          </a:p>
          <a:p>
            <a:pPr lvl="0"/>
            <a:r>
              <a:rPr lang="en-US" noProof="0" dirty="0" err="1"/>
              <a:t>Excepteur</a:t>
            </a:r>
            <a:r>
              <a:rPr lang="en-US" noProof="0" dirty="0"/>
              <a:t> </a:t>
            </a:r>
            <a:r>
              <a:rPr lang="en-US" noProof="0" dirty="0" err="1"/>
              <a:t>sint</a:t>
            </a:r>
            <a:r>
              <a:rPr lang="en-US" noProof="0" dirty="0"/>
              <a:t> </a:t>
            </a:r>
            <a:r>
              <a:rPr lang="en-US" noProof="0" dirty="0" err="1"/>
              <a:t>occa</a:t>
            </a:r>
            <a:r>
              <a:rPr lang="en-US" noProof="0" dirty="0"/>
              <a:t> </a:t>
            </a:r>
            <a:r>
              <a:rPr lang="en-US" noProof="0" dirty="0" err="1"/>
              <a:t>ecat</a:t>
            </a:r>
            <a:r>
              <a:rPr lang="en-US" noProof="0" dirty="0"/>
              <a:t> </a:t>
            </a:r>
            <a:r>
              <a:rPr lang="en-US" noProof="0" dirty="0" err="1"/>
              <a:t>cupidatat</a:t>
            </a:r>
            <a:r>
              <a:rPr lang="en-US" noProof="0" dirty="0"/>
              <a:t> non pro ident, </a:t>
            </a:r>
            <a:r>
              <a:rPr lang="en-US" noProof="0" dirty="0" err="1"/>
              <a:t>sunt</a:t>
            </a:r>
            <a:r>
              <a:rPr lang="en-US" noProof="0" dirty="0"/>
              <a:t> in culpa qui </a:t>
            </a:r>
            <a:r>
              <a:rPr lang="en-US" noProof="0" dirty="0" err="1"/>
              <a:t>officia</a:t>
            </a:r>
            <a:r>
              <a:rPr lang="en-US" noProof="0" dirty="0"/>
              <a:t> des </a:t>
            </a:r>
            <a:r>
              <a:rPr lang="en-US" noProof="0" dirty="0" err="1"/>
              <a:t>erunt</a:t>
            </a:r>
            <a:r>
              <a:rPr lang="en-US" noProof="0" dirty="0"/>
              <a:t> </a:t>
            </a:r>
            <a:r>
              <a:rPr lang="en-US" noProof="0" dirty="0" err="1"/>
              <a:t>mollit</a:t>
            </a:r>
            <a:r>
              <a:rPr lang="en-US" noProof="0" dirty="0"/>
              <a:t>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6763" y="365125"/>
            <a:ext cx="10818779" cy="70672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8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835BD65-2077-5F42-9835-5BB3A29652AC}"/>
              </a:ext>
            </a:extLst>
          </p:cNvPr>
          <p:cNvCxnSpPr/>
          <p:nvPr userDrawn="1"/>
        </p:nvCxnSpPr>
        <p:spPr>
          <a:xfrm>
            <a:off x="861774" y="1143000"/>
            <a:ext cx="10800000" cy="0"/>
          </a:xfrm>
          <a:prstGeom prst="line">
            <a:avLst/>
          </a:prstGeom>
          <a:ln w="19050">
            <a:solidFill>
              <a:srgbClr val="7F9C9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0B7F21F0-ACBA-8340-8DC3-2751D37E4C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94" y="5806061"/>
            <a:ext cx="1206879" cy="6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749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Image with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844619" y="2403835"/>
            <a:ext cx="5740923" cy="3401653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2200" baseline="0">
                <a:solidFill>
                  <a:srgbClr val="414042"/>
                </a:solidFill>
              </a:defRPr>
            </a:lvl1pPr>
            <a:lvl2pPr marL="4572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2pPr>
            <a:lvl3pPr marL="9144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3pPr>
            <a:lvl4pPr marL="13716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4pPr>
            <a:lvl5pPr marL="18288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5pPr>
          </a:lstStyle>
          <a:p>
            <a:pPr lvl="0"/>
            <a:r>
              <a:rPr lang="en-US" dirty="0"/>
              <a:t>Click to enter your short caption copy. </a:t>
            </a:r>
            <a:br>
              <a:rPr lang="en-US" dirty="0"/>
            </a:br>
            <a:r>
              <a:rPr lang="en-US" dirty="0"/>
              <a:t>Arial, Regular, minimum text size 22pt.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66763" y="365125"/>
            <a:ext cx="10818779" cy="71883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93DE25E1-F396-1246-8020-A996C83E61C5}"/>
              </a:ext>
            </a:extLst>
          </p:cNvPr>
          <p:cNvSpPr>
            <a:spLocks noGrp="1"/>
          </p:cNvSpPr>
          <p:nvPr>
            <p:ph type="pic" idx="10"/>
          </p:nvPr>
        </p:nvSpPr>
        <p:spPr>
          <a:xfrm>
            <a:off x="861773" y="1759775"/>
            <a:ext cx="4473797" cy="404571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250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EC99168-ABA7-8949-AB5C-AD0C30728B20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5844619" y="1753386"/>
            <a:ext cx="5740923" cy="650449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spcAft>
                <a:spcPts val="1000"/>
              </a:spcAft>
              <a:buFontTx/>
              <a:buNone/>
              <a:defRPr sz="2000" b="1" i="0" cap="all" baseline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2pPr>
            <a:lvl3pPr marL="9144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3pPr>
            <a:lvl4pPr marL="13716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4pPr>
            <a:lvl5pPr marL="1828800" indent="0">
              <a:spcBef>
                <a:spcPts val="0"/>
              </a:spcBef>
              <a:spcAft>
                <a:spcPts val="1000"/>
              </a:spcAft>
              <a:buFontTx/>
              <a:buNone/>
              <a:defRPr/>
            </a:lvl5pPr>
          </a:lstStyle>
          <a:p>
            <a:pPr lvl="0"/>
            <a:r>
              <a:rPr lang="en-US" dirty="0"/>
              <a:t>Click to enter your caption heading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505DB2E-9B95-2748-95C8-59C243FA52A7}"/>
              </a:ext>
            </a:extLst>
          </p:cNvPr>
          <p:cNvCxnSpPr/>
          <p:nvPr userDrawn="1"/>
        </p:nvCxnSpPr>
        <p:spPr>
          <a:xfrm>
            <a:off x="861774" y="1143000"/>
            <a:ext cx="10800000" cy="0"/>
          </a:xfrm>
          <a:prstGeom prst="line">
            <a:avLst/>
          </a:prstGeom>
          <a:ln w="19050">
            <a:solidFill>
              <a:srgbClr val="7F9C9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AF6C290-CD70-5E4D-B981-5D4B2D5FEB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94" y="5806061"/>
            <a:ext cx="1206879" cy="6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13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FAQs - 2 Questions p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61774" y="1143000"/>
            <a:ext cx="10800000" cy="0"/>
          </a:xfrm>
          <a:prstGeom prst="line">
            <a:avLst/>
          </a:prstGeom>
          <a:ln w="19050">
            <a:solidFill>
              <a:srgbClr val="7F9C9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365125"/>
            <a:ext cx="10818779" cy="7276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2878" y="1759774"/>
            <a:ext cx="4844597" cy="163543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aseline="0">
                <a:solidFill>
                  <a:srgbClr val="7C9D9C"/>
                </a:solidFill>
              </a:defRPr>
            </a:lvl1pPr>
          </a:lstStyle>
          <a:p>
            <a:pPr lvl="0"/>
            <a:r>
              <a:rPr lang="en-US" dirty="0"/>
              <a:t>Question number one. One question and answer on each side of page. Keep text brief and to the point.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226F4-BFED-7045-B2FC-3ABA4D8C9F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92878" y="3676038"/>
            <a:ext cx="4844597" cy="1968982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Write the answer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magna.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170601F-2862-FC4F-9E6B-F9C126C47DE7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6555688" y="1759774"/>
            <a:ext cx="4844597" cy="1635434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aseline="0">
                <a:solidFill>
                  <a:srgbClr val="7C9D9C"/>
                </a:solidFill>
              </a:defRPr>
            </a:lvl1pPr>
          </a:lstStyle>
          <a:p>
            <a:pPr lvl="0"/>
            <a:r>
              <a:rPr lang="en-US" dirty="0"/>
              <a:t>Question number two. One question and answer on each side of page. Keep text brief and to the point.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971AA3A-7641-734E-9583-9AF3D8EC254C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555688" y="3676038"/>
            <a:ext cx="4844597" cy="1968982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Write the answer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B6ECC8-A2EC-7D4A-B806-164286A39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94" y="5806061"/>
            <a:ext cx="1206879" cy="64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41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FAQs - 1 Question p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861774" y="1143000"/>
            <a:ext cx="10800000" cy="0"/>
          </a:xfrm>
          <a:prstGeom prst="line">
            <a:avLst/>
          </a:prstGeom>
          <a:ln w="19050">
            <a:solidFill>
              <a:srgbClr val="7F9C90"/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365125"/>
            <a:ext cx="10818779" cy="72769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500" cap="all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92878" y="1759774"/>
            <a:ext cx="10792664" cy="973801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baseline="0">
                <a:solidFill>
                  <a:srgbClr val="7C9D9C"/>
                </a:solidFill>
              </a:defRPr>
            </a:lvl1pPr>
          </a:lstStyle>
          <a:p>
            <a:pPr lvl="0"/>
            <a:r>
              <a:rPr lang="en-US" dirty="0"/>
              <a:t>Question number one. One question and answer on each page. Text can be longer, but keep it as brief as possible.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42F9D39-3432-9849-B275-A7357C95DDB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894" y="5806061"/>
            <a:ext cx="1206879" cy="648139"/>
          </a:xfrm>
          <a:prstGeom prst="rect">
            <a:avLst/>
          </a:prstGeom>
        </p:spPr>
      </p:pic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27226F4-BFED-7045-B2FC-3ABA4D8C9F4C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792878" y="2965199"/>
            <a:ext cx="10792664" cy="2717143"/>
          </a:xfrm>
          <a:prstGeom prst="rect">
            <a:avLst/>
          </a:prstGeom>
        </p:spPr>
        <p:txBody>
          <a:bodyPr/>
          <a:lstStyle>
            <a:lvl1pPr marL="0" indent="0">
              <a:buFont typeface="Wingdings" pitchFamily="2" charset="2"/>
              <a:buNone/>
              <a:defRPr sz="2000" baseline="0">
                <a:solidFill>
                  <a:srgbClr val="414042"/>
                </a:solidFill>
              </a:defRPr>
            </a:lvl1pPr>
          </a:lstStyle>
          <a:p>
            <a:pPr lvl="0"/>
            <a:r>
              <a:rPr lang="en-US" dirty="0"/>
              <a:t>Write the answer here.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3674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A Section Heading - Summ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 dirty="0">
              <a:solidFill>
                <a:srgbClr val="FFFFFF"/>
              </a:solidFill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66763" y="2088234"/>
            <a:ext cx="10592536" cy="3217061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51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693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201" r:id="rId1"/>
    <p:sldLayoutId id="2147484202" r:id="rId2"/>
    <p:sldLayoutId id="2147484203" r:id="rId3"/>
    <p:sldLayoutId id="2147484204" r:id="rId4"/>
    <p:sldLayoutId id="2147484205" r:id="rId5"/>
    <p:sldLayoutId id="2147484219" r:id="rId6"/>
    <p:sldLayoutId id="2147484220" r:id="rId7"/>
    <p:sldLayoutId id="2147484221" r:id="rId8"/>
    <p:sldLayoutId id="2147484206" r:id="rId9"/>
    <p:sldLayoutId id="2147484207" r:id="rId10"/>
    <p:sldLayoutId id="2147484208" r:id="rId11"/>
    <p:sldLayoutId id="2147484209" r:id="rId12"/>
    <p:sldLayoutId id="2147484210" r:id="rId13"/>
    <p:sldLayoutId id="2147484211" r:id="rId14"/>
    <p:sldLayoutId id="2147484212" r:id="rId15"/>
    <p:sldLayoutId id="2147484213" r:id="rId16"/>
    <p:sldLayoutId id="2147484214" r:id="rId17"/>
    <p:sldLayoutId id="2147484215" r:id="rId18"/>
    <p:sldLayoutId id="2147484216" r:id="rId19"/>
    <p:sldLayoutId id="2147484217" r:id="rId20"/>
    <p:sldLayoutId id="2147484218" r:id="rId21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kern="1200" cap="all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571500" algn="l" rtl="0" eaLnBrk="1" fontAlgn="base" hangingPunct="1">
        <a:lnSpc>
          <a:spcPts val="3125"/>
        </a:lnSpc>
        <a:spcBef>
          <a:spcPts val="1000"/>
        </a:spcBef>
        <a:spcAft>
          <a:spcPts val="800"/>
        </a:spcAft>
        <a:buClr>
          <a:srgbClr val="487A7B"/>
        </a:buClr>
        <a:buFont typeface="Wingdings" charset="0"/>
        <a:buChar char="§"/>
        <a:defRPr sz="26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971550" algn="l" rtl="0" eaLnBrk="1" fontAlgn="base" hangingPunct="1">
        <a:lnSpc>
          <a:spcPct val="90000"/>
        </a:lnSpc>
        <a:spcBef>
          <a:spcPts val="500"/>
        </a:spcBef>
        <a:spcAft>
          <a:spcPts val="800"/>
        </a:spcAft>
        <a:buClr>
          <a:srgbClr val="487A7B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1371600" algn="l" rtl="0" eaLnBrk="1" fontAlgn="base" hangingPunct="1">
        <a:lnSpc>
          <a:spcPct val="90000"/>
        </a:lnSpc>
        <a:spcBef>
          <a:spcPts val="500"/>
        </a:spcBef>
        <a:spcAft>
          <a:spcPts val="800"/>
        </a:spcAft>
        <a:buClr>
          <a:srgbClr val="487A7B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1828800" algn="l" rtl="0" eaLnBrk="1" fontAlgn="base" hangingPunct="1">
        <a:lnSpc>
          <a:spcPct val="90000"/>
        </a:lnSpc>
        <a:spcBef>
          <a:spcPts val="500"/>
        </a:spcBef>
        <a:spcAft>
          <a:spcPts val="800"/>
        </a:spcAft>
        <a:buClr>
          <a:srgbClr val="487A7B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0" algn="l" rtl="0" eaLnBrk="1" fontAlgn="base" hangingPunct="1">
        <a:lnSpc>
          <a:spcPct val="90000"/>
        </a:lnSpc>
        <a:spcBef>
          <a:spcPts val="500"/>
        </a:spcBef>
        <a:spcAft>
          <a:spcPts val="800"/>
        </a:spcAft>
        <a:buClr>
          <a:srgbClr val="487A7B"/>
        </a:buClr>
        <a:buFont typeface="Wingdings" charset="0"/>
        <a:buChar char="§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6763" y="2087563"/>
            <a:ext cx="8027987" cy="32178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b="1" dirty="0"/>
              <a:t>A CLA lesson plan for The Countryside Code:</a:t>
            </a:r>
            <a:br>
              <a:rPr lang="en-US" b="1" dirty="0"/>
            </a:br>
            <a:br>
              <a:rPr lang="en-US" sz="2000" b="1" dirty="0"/>
            </a:br>
            <a:r>
              <a:rPr lang="en-US" dirty="0"/>
              <a:t>WAYMARKER MEMORY GAME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393-59A0-7B49-A8FE-6B0D432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C9D9C"/>
                </a:solidFill>
              </a:rPr>
              <a:t>BYWAY OPEN TO ALL TRAFFIC (BOAT)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5BF4EE7-83B5-4E79-84F7-CAA4596F8559}"/>
              </a:ext>
            </a:extLst>
          </p:cNvPr>
          <p:cNvSpPr txBox="1"/>
          <p:nvPr/>
        </p:nvSpPr>
        <p:spPr>
          <a:xfrm>
            <a:off x="766763" y="2187211"/>
            <a:ext cx="108187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Open to </a:t>
            </a:r>
            <a:r>
              <a:rPr lang="en-US" sz="3600" b="1" dirty="0"/>
              <a:t>walkers, cyclists, drawn vehicles and motor vehicles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Waymarked with a </a:t>
            </a:r>
            <a:r>
              <a:rPr lang="en-US" sz="3600" b="1" dirty="0">
                <a:solidFill>
                  <a:srgbClr val="FF0000"/>
                </a:solidFill>
              </a:rPr>
              <a:t>red</a:t>
            </a:r>
            <a:r>
              <a:rPr lang="en-US" sz="3600" dirty="0"/>
              <a:t> arrow.</a:t>
            </a:r>
          </a:p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811927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2518-D9CB-FB46-B56A-606EC6F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C9D9C"/>
                </a:solidFill>
              </a:rPr>
              <a:t>BYWAY OPEN TO ALL TRAFFIC (BOAT)</a:t>
            </a:r>
            <a:endParaRPr lang="en-US" dirty="0"/>
          </a:p>
        </p:txBody>
      </p:sp>
      <p:pic>
        <p:nvPicPr>
          <p:cNvPr id="4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8A957E3-6C56-4A10-A69E-6585285277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5755" y="1942792"/>
            <a:ext cx="4273108" cy="40664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8073124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393-59A0-7B49-A8FE-6B0D432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C9D9C"/>
                </a:solidFill>
              </a:rPr>
              <a:t>NATIONAL TRAIL ACORN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6F9B1FF-94CD-45F3-921D-0283C49E95A2}"/>
              </a:ext>
            </a:extLst>
          </p:cNvPr>
          <p:cNvSpPr txBox="1"/>
          <p:nvPr/>
        </p:nvSpPr>
        <p:spPr>
          <a:xfrm>
            <a:off x="766762" y="2078353"/>
            <a:ext cx="10641467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National Trails can be used for walking, with horse riding and cycling possible on some trails or parts of trails.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91876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2518-D9CB-FB46-B56A-606EC6F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C9D9C"/>
                </a:solidFill>
              </a:rPr>
              <a:t>NATIONAL TRAIL ACORN</a:t>
            </a:r>
            <a:endParaRPr lang="en-US" dirty="0"/>
          </a:p>
        </p:txBody>
      </p:sp>
      <p:pic>
        <p:nvPicPr>
          <p:cNvPr id="5" name="Picture 9" descr="A picture containing seat, clipart&#10;&#10;Description automatically generated">
            <a:extLst>
              <a:ext uri="{FF2B5EF4-FFF2-40B4-BE49-F238E27FC236}">
                <a16:creationId xmlns:a16="http://schemas.microsoft.com/office/drawing/2014/main" id="{29CCF3A3-1F43-40C6-88E7-DDE64532A2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863537"/>
            <a:ext cx="2932878" cy="417380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240568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393-59A0-7B49-A8FE-6B0D432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C9D9C"/>
                </a:solidFill>
              </a:rPr>
              <a:t>Open access land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1FF7719-03B5-42FD-8CA8-CA5F25457F88}"/>
              </a:ext>
            </a:extLst>
          </p:cNvPr>
          <p:cNvSpPr txBox="1"/>
          <p:nvPr/>
        </p:nvSpPr>
        <p:spPr>
          <a:xfrm>
            <a:off x="766762" y="2134644"/>
            <a:ext cx="10818779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You can walk and explore away from paths.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750031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2518-D9CB-FB46-B56A-606EC6F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C9D9C"/>
                </a:solidFill>
              </a:rPr>
              <a:t>Open access land</a:t>
            </a:r>
            <a:endParaRPr lang="en-US" dirty="0"/>
          </a:p>
        </p:txBody>
      </p:sp>
      <p:pic>
        <p:nvPicPr>
          <p:cNvPr id="4" name="Picture 8" descr="Icon&#10;&#10;Description automatically generated">
            <a:extLst>
              <a:ext uri="{FF2B5EF4-FFF2-40B4-BE49-F238E27FC236}">
                <a16:creationId xmlns:a16="http://schemas.microsoft.com/office/drawing/2014/main" id="{1B814C2C-3DA6-422E-83C8-27F8DB0A0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3866" y="1984120"/>
            <a:ext cx="3735531" cy="37374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4663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393-59A0-7B49-A8FE-6B0D432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C9D9C"/>
                </a:solidFill>
              </a:rPr>
              <a:t>PERMISSIVE PATH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47D61B-01A6-4F91-A89E-38991DDF785A}"/>
              </a:ext>
            </a:extLst>
          </p:cNvPr>
          <p:cNvSpPr txBox="1"/>
          <p:nvPr/>
        </p:nvSpPr>
        <p:spPr>
          <a:xfrm>
            <a:off x="766762" y="2120554"/>
            <a:ext cx="10818779" cy="3313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Follow advice on local signs as landowners voluntarily provide access to these paths and choose who can use them.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674044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2518-D9CB-FB46-B56A-606EC6F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C9D9C"/>
                </a:solidFill>
              </a:rPr>
              <a:t>Permissive path </a:t>
            </a:r>
            <a:endParaRPr lang="en-US" dirty="0"/>
          </a:p>
        </p:txBody>
      </p:sp>
      <p:pic>
        <p:nvPicPr>
          <p:cNvPr id="5" name="Picture 12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F43534C3-5B2F-49B5-8E60-7C101A4A7A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6256" y="2017708"/>
            <a:ext cx="3794863" cy="38157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040108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393-59A0-7B49-A8FE-6B0D432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C9D9C"/>
                </a:solidFill>
              </a:rPr>
              <a:t>FINGERPOST SIGN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36EC39F-1311-4912-B17F-FF5210F0E804}"/>
              </a:ext>
            </a:extLst>
          </p:cNvPr>
          <p:cNvSpPr txBox="1"/>
          <p:nvPr/>
        </p:nvSpPr>
        <p:spPr>
          <a:xfrm>
            <a:off x="766762" y="2145636"/>
            <a:ext cx="1081878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600" dirty="0"/>
              <a:t>These signs are used when a route leaves a hard surfaced road. The sign points in the direction of the route. From this point </a:t>
            </a:r>
            <a:r>
              <a:rPr lang="en-US" sz="3600" dirty="0" err="1"/>
              <a:t>waymarkers</a:t>
            </a:r>
            <a:r>
              <a:rPr lang="en-US" sz="3600" dirty="0"/>
              <a:t> are used. </a:t>
            </a:r>
          </a:p>
          <a:p>
            <a:pPr marL="0" indent="0">
              <a:lnSpc>
                <a:spcPct val="150000"/>
              </a:lnSpc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6414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2518-D9CB-FB46-B56A-606EC6F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C9D9C"/>
                </a:solidFill>
              </a:rPr>
              <a:t>Fingerpost sign </a:t>
            </a:r>
            <a:endParaRPr lang="en-US" dirty="0"/>
          </a:p>
        </p:txBody>
      </p:sp>
      <p:pic>
        <p:nvPicPr>
          <p:cNvPr id="4" name="Picture 3" descr="A sign on a pole&#10;&#10;Description automatically generated with low confidence">
            <a:extLst>
              <a:ext uri="{FF2B5EF4-FFF2-40B4-BE49-F238E27FC236}">
                <a16:creationId xmlns:a16="http://schemas.microsoft.com/office/drawing/2014/main" id="{2A91FA47-5475-4A80-8419-EC6831B87E9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983" y="1382958"/>
            <a:ext cx="5335122" cy="533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663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994992-6DEF-0144-AA9D-4B7FE97F8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WAYMARKER MEMORY GAME INSTRUCTIONS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031577-4F18-0948-B45B-A3DF967CC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346" y="1275128"/>
            <a:ext cx="9812669" cy="48644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800" dirty="0">
                <a:cs typeface="Calibri" panose="020F0502020204030204" pitchFamily="34" charset="0"/>
              </a:rPr>
              <a:t>Split your class into smaller groups.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Calibri" panose="020F0502020204030204" pitchFamily="34" charset="0"/>
              </a:rPr>
              <a:t>Print off a set of slides (slides 4-19), for each group.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Calibri" panose="020F0502020204030204" pitchFamily="34" charset="0"/>
              </a:rPr>
              <a:t>Mix the order of the slides up and place face down on to the table.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Calibri" panose="020F0502020204030204" pitchFamily="34" charset="0"/>
              </a:rPr>
              <a:t>Can the pupils work together in their groups to match the symbol card with the correct definition card?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Calibri" panose="020F0502020204030204" pitchFamily="34" charset="0"/>
              </a:rPr>
              <a:t>Ask pupils to turn one card over. If the next card they turn over is a matching pair, put that pair of cards to one side.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Calibri" panose="020F0502020204030204" pitchFamily="34" charset="0"/>
              </a:rPr>
              <a:t>If they don’t find a matching pair, they must place both cards face down on the table again.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Calibri" panose="020F0502020204030204" pitchFamily="34" charset="0"/>
              </a:rPr>
              <a:t> Pupils must memorise where the matching cards are in order to find the pair. </a:t>
            </a:r>
          </a:p>
          <a:p>
            <a:pPr>
              <a:lnSpc>
                <a:spcPct val="100000"/>
              </a:lnSpc>
            </a:pPr>
            <a:r>
              <a:rPr lang="en-US" sz="1800" dirty="0">
                <a:cs typeface="Calibri" panose="020F0502020204030204" pitchFamily="34" charset="0"/>
              </a:rPr>
              <a:t>You may like to split each group into two teams to make the session more exciting. The team that finds the most matching pairs wins.</a:t>
            </a:r>
            <a:endParaRPr lang="en-US" sz="1800" dirty="0">
              <a:solidFill>
                <a:srgbClr val="3333FF"/>
              </a:solidFill>
              <a:cs typeface="Calibri" panose="020F050202020403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85613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EFE43-FE9D-F64B-9D96-426EAB4A56C5}"/>
              </a:ext>
            </a:extLst>
          </p:cNvPr>
          <p:cNvSpPr>
            <a:spLocks noGrp="1"/>
          </p:cNvSpPr>
          <p:nvPr>
            <p:ph idx="11"/>
          </p:nvPr>
        </p:nvSpPr>
        <p:spPr/>
        <p:txBody>
          <a:bodyPr/>
          <a:lstStyle/>
          <a:p>
            <a:r>
              <a:rPr lang="en-US" dirty="0"/>
              <a:t>020 7235 0511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9D43D7E-680D-CF41-9BC1-BFA50D7BF8D1}"/>
              </a:ext>
            </a:extLst>
          </p:cNvPr>
          <p:cNvSpPr>
            <a:spLocks noGrp="1"/>
          </p:cNvSpPr>
          <p:nvPr>
            <p:ph idx="13"/>
          </p:nvPr>
        </p:nvSpPr>
        <p:spPr/>
        <p:txBody>
          <a:bodyPr/>
          <a:lstStyle/>
          <a:p>
            <a:r>
              <a:rPr lang="en-US" dirty="0"/>
              <a:t>mail@cla.org.uk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B3FE30-015A-CF49-834B-F68FC72FDCED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CLA</a:t>
            </a:r>
            <a:br>
              <a:rPr lang="en-US" dirty="0"/>
            </a:br>
            <a:r>
              <a:rPr lang="en-US" dirty="0"/>
              <a:t>16 Belgrave Square, London SW1X 8PQ</a:t>
            </a:r>
          </a:p>
        </p:txBody>
      </p:sp>
    </p:spTree>
    <p:extLst>
      <p:ext uri="{BB962C8B-B14F-4D97-AF65-F5344CB8AC3E}">
        <p14:creationId xmlns:p14="http://schemas.microsoft.com/office/powerpoint/2010/main" val="39372198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1A1B118-17A0-6842-8D00-50FD6E35A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ANSWER REFERENCE SHEET</a:t>
            </a:r>
          </a:p>
        </p:txBody>
      </p:sp>
      <p:pic>
        <p:nvPicPr>
          <p:cNvPr id="13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FCC11A01-41E7-4901-90E4-E50F8B5381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445" y="1927363"/>
            <a:ext cx="2037230" cy="2048436"/>
          </a:xfrm>
          <a:prstGeom prst="rect">
            <a:avLst/>
          </a:prstGeom>
          <a:ln>
            <a:noFill/>
          </a:ln>
        </p:spPr>
      </p:pic>
      <p:pic>
        <p:nvPicPr>
          <p:cNvPr id="14" name="Picture 11">
            <a:extLst>
              <a:ext uri="{FF2B5EF4-FFF2-40B4-BE49-F238E27FC236}">
                <a16:creationId xmlns:a16="http://schemas.microsoft.com/office/drawing/2014/main" id="{17742586-B08C-458E-ACDD-DEB69A9DC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966" y="1850043"/>
            <a:ext cx="2224314" cy="2291800"/>
          </a:xfrm>
          <a:prstGeom prst="rect">
            <a:avLst/>
          </a:prstGeom>
        </p:spPr>
      </p:pic>
      <p:pic>
        <p:nvPicPr>
          <p:cNvPr id="15" name="Picture 6" descr="Icon&#10;&#10;Description automatically generated">
            <a:extLst>
              <a:ext uri="{FF2B5EF4-FFF2-40B4-BE49-F238E27FC236}">
                <a16:creationId xmlns:a16="http://schemas.microsoft.com/office/drawing/2014/main" id="{9F2B7651-B419-4D92-B48B-2F1ED30894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9631" y="2009445"/>
            <a:ext cx="1977840" cy="1884271"/>
          </a:xfrm>
          <a:prstGeom prst="rect">
            <a:avLst/>
          </a:prstGeom>
        </p:spPr>
      </p:pic>
      <p:pic>
        <p:nvPicPr>
          <p:cNvPr id="16" name="Picture 10">
            <a:extLst>
              <a:ext uri="{FF2B5EF4-FFF2-40B4-BE49-F238E27FC236}">
                <a16:creationId xmlns:a16="http://schemas.microsoft.com/office/drawing/2014/main" id="{4752E075-6333-4758-A419-2F99550E89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3550" y="1958138"/>
            <a:ext cx="2179390" cy="207561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8AAFEFC-9B66-4D37-90CE-FF213E186150}"/>
              </a:ext>
            </a:extLst>
          </p:cNvPr>
          <p:cNvSpPr txBox="1"/>
          <p:nvPr/>
        </p:nvSpPr>
        <p:spPr>
          <a:xfrm>
            <a:off x="3386561" y="4114428"/>
            <a:ext cx="2317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Open Access Land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98CB5C-C8DC-4A81-8964-37B179FAFBDA}"/>
              </a:ext>
            </a:extLst>
          </p:cNvPr>
          <p:cNvSpPr txBox="1"/>
          <p:nvPr/>
        </p:nvSpPr>
        <p:spPr>
          <a:xfrm>
            <a:off x="6030556" y="4108197"/>
            <a:ext cx="20999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Permissive Path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485705C-56E3-4D84-BC5C-9773656210B5}"/>
              </a:ext>
            </a:extLst>
          </p:cNvPr>
          <p:cNvSpPr txBox="1"/>
          <p:nvPr/>
        </p:nvSpPr>
        <p:spPr>
          <a:xfrm>
            <a:off x="8324207" y="4108197"/>
            <a:ext cx="2035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dirty="0"/>
              <a:t>Fingerpost Sign</a:t>
            </a:r>
          </a:p>
        </p:txBody>
      </p:sp>
      <p:pic>
        <p:nvPicPr>
          <p:cNvPr id="21" name="Picture 9" descr="A picture containing seat, clipart&#10;&#10;Description automatically generated">
            <a:extLst>
              <a:ext uri="{FF2B5EF4-FFF2-40B4-BE49-F238E27FC236}">
                <a16:creationId xmlns:a16="http://schemas.microsoft.com/office/drawing/2014/main" id="{4C862AB8-B6D3-4338-B7AC-1B11A541419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45172" y="4762781"/>
            <a:ext cx="1326775" cy="1893794"/>
          </a:xfrm>
          <a:prstGeom prst="rect">
            <a:avLst/>
          </a:prstGeom>
        </p:spPr>
      </p:pic>
      <p:pic>
        <p:nvPicPr>
          <p:cNvPr id="22" name="Picture 8">
            <a:extLst>
              <a:ext uri="{FF2B5EF4-FFF2-40B4-BE49-F238E27FC236}">
                <a16:creationId xmlns:a16="http://schemas.microsoft.com/office/drawing/2014/main" id="{2EE15A71-50C6-45F6-83F9-4F3BB9288FA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77943" y="4738127"/>
            <a:ext cx="1941420" cy="1943101"/>
          </a:xfrm>
          <a:prstGeom prst="rect">
            <a:avLst/>
          </a:prstGeom>
        </p:spPr>
      </p:pic>
      <p:pic>
        <p:nvPicPr>
          <p:cNvPr id="23" name="Picture 12" descr="A picture containing text, room, gambling house&#10;&#10;Description automatically generated">
            <a:extLst>
              <a:ext uri="{FF2B5EF4-FFF2-40B4-BE49-F238E27FC236}">
                <a16:creationId xmlns:a16="http://schemas.microsoft.com/office/drawing/2014/main" id="{EB84A890-4FAB-452D-B33C-42CAFF94176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24274" y="4738127"/>
            <a:ext cx="1790700" cy="1790700"/>
          </a:xfrm>
          <a:prstGeom prst="rect">
            <a:avLst/>
          </a:prstGeom>
        </p:spPr>
      </p:pic>
      <p:pic>
        <p:nvPicPr>
          <p:cNvPr id="24" name="Picture 23" descr="A sign on a pole&#10;&#10;Description automatically generated with low confidence">
            <a:extLst>
              <a:ext uri="{FF2B5EF4-FFF2-40B4-BE49-F238E27FC236}">
                <a16:creationId xmlns:a16="http://schemas.microsoft.com/office/drawing/2014/main" id="{842B70B5-FB00-49BC-9551-0738F4D7365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930" y="4638246"/>
            <a:ext cx="1790701" cy="179070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CC653D8-2B47-4922-B3DB-50C5E05B58C1}"/>
              </a:ext>
            </a:extLst>
          </p:cNvPr>
          <p:cNvSpPr txBox="1"/>
          <p:nvPr/>
        </p:nvSpPr>
        <p:spPr>
          <a:xfrm>
            <a:off x="766763" y="4108197"/>
            <a:ext cx="25880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National Trail Acorn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582C44-37B5-4321-A4D4-F8CE824E1F42}"/>
              </a:ext>
            </a:extLst>
          </p:cNvPr>
          <p:cNvSpPr txBox="1"/>
          <p:nvPr/>
        </p:nvSpPr>
        <p:spPr>
          <a:xfrm>
            <a:off x="1197303" y="1434968"/>
            <a:ext cx="162251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Footpath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4501A47-BCB8-4803-BC88-86818D4401D4}"/>
              </a:ext>
            </a:extLst>
          </p:cNvPr>
          <p:cNvSpPr txBox="1"/>
          <p:nvPr/>
        </p:nvSpPr>
        <p:spPr>
          <a:xfrm>
            <a:off x="3275478" y="1445110"/>
            <a:ext cx="21438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Bridleway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D99EB60-52D6-43CB-9969-0E9EB6204B86}"/>
              </a:ext>
            </a:extLst>
          </p:cNvPr>
          <p:cNvSpPr txBox="1"/>
          <p:nvPr/>
        </p:nvSpPr>
        <p:spPr>
          <a:xfrm>
            <a:off x="5558652" y="1445561"/>
            <a:ext cx="2721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Restricted Byway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5EF1DBC-2208-498A-AE1F-B435D4002320}"/>
              </a:ext>
            </a:extLst>
          </p:cNvPr>
          <p:cNvSpPr txBox="1"/>
          <p:nvPr/>
        </p:nvSpPr>
        <p:spPr>
          <a:xfrm>
            <a:off x="7814974" y="1445110"/>
            <a:ext cx="272194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/>
              <a:t>BOAT</a:t>
            </a:r>
          </a:p>
        </p:txBody>
      </p:sp>
    </p:spTree>
    <p:extLst>
      <p:ext uri="{BB962C8B-B14F-4D97-AF65-F5344CB8AC3E}">
        <p14:creationId xmlns:p14="http://schemas.microsoft.com/office/powerpoint/2010/main" val="30372261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393-59A0-7B49-A8FE-6B0D432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FOOTPATH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0859C3D-C576-43B0-BD33-060AE4705FD9}"/>
              </a:ext>
            </a:extLst>
          </p:cNvPr>
          <p:cNvSpPr txBox="1"/>
          <p:nvPr/>
        </p:nvSpPr>
        <p:spPr>
          <a:xfrm>
            <a:off x="766763" y="2172558"/>
            <a:ext cx="10734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  Open to </a:t>
            </a:r>
            <a:r>
              <a:rPr lang="en-US" sz="3600" b="1" dirty="0"/>
              <a:t>walkers</a:t>
            </a:r>
            <a:r>
              <a:rPr lang="en-US" sz="3600" dirty="0"/>
              <a:t> only.</a:t>
            </a:r>
            <a:br>
              <a:rPr lang="en-US" sz="3600" dirty="0"/>
            </a:br>
            <a:endParaRPr lang="en-US" sz="3600" dirty="0"/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  Waymarked with a </a:t>
            </a:r>
            <a:r>
              <a:rPr lang="en-US" sz="3600" b="1" dirty="0">
                <a:solidFill>
                  <a:schemeClr val="accent1">
                    <a:lumMod val="75000"/>
                  </a:schemeClr>
                </a:solidFill>
              </a:rPr>
              <a:t>yellow</a:t>
            </a:r>
            <a:r>
              <a:rPr lang="en-US" sz="3600" dirty="0"/>
              <a:t> arrow.</a:t>
            </a:r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>
              <a:buClr>
                <a:schemeClr val="bg2">
                  <a:lumMod val="75000"/>
                </a:schemeClr>
              </a:buClr>
            </a:pPr>
            <a:r>
              <a:rPr lang="en-US" sz="3600" dirty="0"/>
              <a:t> 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57016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2518-D9CB-FB46-B56A-606EC6F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Footpath </a:t>
            </a:r>
          </a:p>
        </p:txBody>
      </p:sp>
      <p:pic>
        <p:nvPicPr>
          <p:cNvPr id="6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BA311450-1D81-47F0-98D4-6580382E3F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735" y="1932447"/>
            <a:ext cx="4041393" cy="406303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540697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393-59A0-7B49-A8FE-6B0D432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bridleway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877B53-DB3A-4777-BE88-4B9802A557EC}"/>
              </a:ext>
            </a:extLst>
          </p:cNvPr>
          <p:cNvSpPr txBox="1"/>
          <p:nvPr/>
        </p:nvSpPr>
        <p:spPr>
          <a:xfrm>
            <a:off x="766763" y="2173185"/>
            <a:ext cx="1073488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Open to </a:t>
            </a:r>
            <a:r>
              <a:rPr lang="en-US" sz="3600" b="1" dirty="0"/>
              <a:t>walkers, horse riders and cyclists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Waymarked with a </a:t>
            </a:r>
            <a:r>
              <a:rPr lang="en-US" sz="3600" b="1" dirty="0">
                <a:solidFill>
                  <a:srgbClr val="0070C0"/>
                </a:solidFill>
              </a:rPr>
              <a:t>blue</a:t>
            </a:r>
            <a:r>
              <a:rPr lang="en-US" sz="3600" b="1" dirty="0"/>
              <a:t> </a:t>
            </a:r>
            <a:r>
              <a:rPr lang="en-US" sz="3600" dirty="0"/>
              <a:t>arrow.</a:t>
            </a:r>
          </a:p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285750" indent="-28575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2316800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2518-D9CB-FB46-B56A-606EC6F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BRIDLEWAY </a:t>
            </a:r>
          </a:p>
        </p:txBody>
      </p:sp>
      <p:pic>
        <p:nvPicPr>
          <p:cNvPr id="4" name="Picture 11" descr="Icon&#10;&#10;Description automatically generated">
            <a:extLst>
              <a:ext uri="{FF2B5EF4-FFF2-40B4-BE49-F238E27FC236}">
                <a16:creationId xmlns:a16="http://schemas.microsoft.com/office/drawing/2014/main" id="{3544CA50-7162-447C-A321-A315D39FEB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1590" y="1588023"/>
            <a:ext cx="4581855" cy="47255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121758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3B393-59A0-7B49-A8FE-6B0D432D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byway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A2E1BD-FF53-4875-B52F-FF269BDD9376}"/>
              </a:ext>
            </a:extLst>
          </p:cNvPr>
          <p:cNvSpPr txBox="1"/>
          <p:nvPr/>
        </p:nvSpPr>
        <p:spPr>
          <a:xfrm>
            <a:off x="766763" y="2199337"/>
            <a:ext cx="10818779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Open to </a:t>
            </a:r>
            <a:r>
              <a:rPr lang="en-US" sz="3600" b="1" dirty="0"/>
              <a:t>walkers, cyclists, horse riders and drawn vehicles</a:t>
            </a:r>
            <a:r>
              <a:rPr lang="en-US" sz="3600" dirty="0"/>
              <a:t>.</a:t>
            </a:r>
          </a:p>
          <a:p>
            <a:endParaRPr lang="en-US" sz="3600" dirty="0"/>
          </a:p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r>
              <a:rPr lang="en-US" sz="3600" dirty="0"/>
              <a:t>Waymarked with a </a:t>
            </a:r>
            <a:r>
              <a:rPr lang="en-US" sz="3600" b="1" dirty="0">
                <a:solidFill>
                  <a:srgbClr val="A10B9A"/>
                </a:solidFill>
              </a:rPr>
              <a:t>purple</a:t>
            </a:r>
            <a:r>
              <a:rPr lang="en-US" sz="3600" b="1" dirty="0"/>
              <a:t> </a:t>
            </a:r>
            <a:r>
              <a:rPr lang="en-US" sz="3600" dirty="0"/>
              <a:t>arrow.</a:t>
            </a:r>
          </a:p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600" dirty="0"/>
          </a:p>
          <a:p>
            <a:pPr marL="571500" indent="-571500">
              <a:buClr>
                <a:schemeClr val="bg2">
                  <a:lumMod val="75000"/>
                </a:schemeClr>
              </a:buClr>
              <a:buFont typeface="Wingdings" panose="05000000000000000000" pitchFamily="2" charset="2"/>
              <a:buChar char="§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714721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8D2518-D9CB-FB46-B56A-606EC6FF3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Restricted byway </a:t>
            </a:r>
          </a:p>
        </p:txBody>
      </p:sp>
      <p:pic>
        <p:nvPicPr>
          <p:cNvPr id="5" name="Picture 6" descr="Icon&#10;&#10;Description automatically generated">
            <a:extLst>
              <a:ext uri="{FF2B5EF4-FFF2-40B4-BE49-F238E27FC236}">
                <a16:creationId xmlns:a16="http://schemas.microsoft.com/office/drawing/2014/main" id="{33CEB88B-DD75-4844-B374-FB804EE95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8459" y="2040780"/>
            <a:ext cx="4295154" cy="40972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62093154"/>
      </p:ext>
    </p:extLst>
  </p:cSld>
  <p:clrMapOvr>
    <a:masterClrMapping/>
  </p:clrMapOvr>
</p:sld>
</file>

<file path=ppt/theme/theme1.xml><?xml version="1.0" encoding="utf-8"?>
<a:theme xmlns:a="http://schemas.openxmlformats.org/drawingml/2006/main" name="CLA-NEW-2017 Master Presentation Doc_PPT version 2011-template 3">
  <a:themeElements>
    <a:clrScheme name="Custom 1">
      <a:dk1>
        <a:srgbClr val="3E3D40"/>
      </a:dk1>
      <a:lt1>
        <a:srgbClr val="FFFFFF"/>
      </a:lt1>
      <a:dk2>
        <a:srgbClr val="F9B233"/>
      </a:dk2>
      <a:lt2>
        <a:srgbClr val="7C9D9C"/>
      </a:lt2>
      <a:accent1>
        <a:srgbClr val="FFE080"/>
      </a:accent1>
      <a:accent2>
        <a:srgbClr val="862433"/>
      </a:accent2>
      <a:accent3>
        <a:srgbClr val="963821"/>
      </a:accent3>
      <a:accent4>
        <a:srgbClr val="595478"/>
      </a:accent4>
      <a:accent5>
        <a:srgbClr val="AF95A6"/>
      </a:accent5>
      <a:accent6>
        <a:srgbClr val="AC9F3C"/>
      </a:accent6>
      <a:hlink>
        <a:srgbClr val="244C59"/>
      </a:hlink>
      <a:folHlink>
        <a:srgbClr val="8F993E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LA PowerPoint - Leidar v7 JF" id="{44EA98E6-3990-4644-8DA6-EA7FF03676B9}" vid="{020A9B7F-F80D-7949-9808-59FF23E06C9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 PowerPoint Presentation Template</Template>
  <TotalTime>682</TotalTime>
  <Words>395</Words>
  <Application>Microsoft Office PowerPoint</Application>
  <PresentationFormat>Widescreen</PresentationFormat>
  <Paragraphs>59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CLA-NEW-2017 Master Presentation Doc_PPT version 2011-template 3</vt:lpstr>
      <vt:lpstr>A CLA lesson plan for The Countryside Code:  WAYMARKER MEMORY GAME</vt:lpstr>
      <vt:lpstr>WAYMARKER MEMORY GAME INSTRUCTIONS</vt:lpstr>
      <vt:lpstr>ANSWER REFERENCE SHEET</vt:lpstr>
      <vt:lpstr>FOOTPATH </vt:lpstr>
      <vt:lpstr>Footpath </vt:lpstr>
      <vt:lpstr>bridleway</vt:lpstr>
      <vt:lpstr>BRIDLEWAY </vt:lpstr>
      <vt:lpstr>RESTRICTED byway</vt:lpstr>
      <vt:lpstr>Restricted byway </vt:lpstr>
      <vt:lpstr>BYWAY OPEN TO ALL TRAFFIC (BOAT)</vt:lpstr>
      <vt:lpstr>BYWAY OPEN TO ALL TRAFFIC (BOAT)</vt:lpstr>
      <vt:lpstr>NATIONAL TRAIL ACORN</vt:lpstr>
      <vt:lpstr>NATIONAL TRAIL ACORN</vt:lpstr>
      <vt:lpstr>Open access land</vt:lpstr>
      <vt:lpstr>Open access land</vt:lpstr>
      <vt:lpstr>PERMISSIVE PATH</vt:lpstr>
      <vt:lpstr>Permissive path </vt:lpstr>
      <vt:lpstr>FINGERPOST SIGN </vt:lpstr>
      <vt:lpstr>Fingerpost sign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 Presentation Template</dc:title>
  <dc:creator>Lisa Proctor</dc:creator>
  <cp:lastModifiedBy>Caroline King</cp:lastModifiedBy>
  <cp:revision>19</cp:revision>
  <cp:lastPrinted>2019-02-21T14:44:09Z</cp:lastPrinted>
  <dcterms:created xsi:type="dcterms:W3CDTF">2021-06-15T09:22:02Z</dcterms:created>
  <dcterms:modified xsi:type="dcterms:W3CDTF">2021-07-01T15:25:37Z</dcterms:modified>
</cp:coreProperties>
</file>